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349"/>
    <a:srgbClr val="F4C3C9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401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15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92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46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  <p:sp>
        <p:nvSpPr>
          <p:cNvPr id="14" name="Rectángulo 13"/>
          <p:cNvSpPr/>
          <p:nvPr userDrawn="1"/>
        </p:nvSpPr>
        <p:spPr>
          <a:xfrm>
            <a:off x="-1" y="278819"/>
            <a:ext cx="6327371" cy="397760"/>
          </a:xfrm>
          <a:custGeom>
            <a:avLst/>
            <a:gdLst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708478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50426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  <a:gd name="connsiteX0" fmla="*/ 0 w 4708478"/>
              <a:gd name="connsiteY0" fmla="*/ 0 h 395612"/>
              <a:gd name="connsiteX1" fmla="*/ 4708478 w 4708478"/>
              <a:gd name="connsiteY1" fmla="*/ 0 h 395612"/>
              <a:gd name="connsiteX2" fmla="*/ 4411157 w 4708478"/>
              <a:gd name="connsiteY2" fmla="*/ 395612 h 395612"/>
              <a:gd name="connsiteX3" fmla="*/ 0 w 4708478"/>
              <a:gd name="connsiteY3" fmla="*/ 395612 h 395612"/>
              <a:gd name="connsiteX4" fmla="*/ 0 w 4708478"/>
              <a:gd name="connsiteY4" fmla="*/ 0 h 3956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8478" h="395612">
                <a:moveTo>
                  <a:pt x="0" y="0"/>
                </a:moveTo>
                <a:lnTo>
                  <a:pt x="4708478" y="0"/>
                </a:lnTo>
                <a:lnTo>
                  <a:pt x="4411157" y="395612"/>
                </a:lnTo>
                <a:lnTo>
                  <a:pt x="0" y="395612"/>
                </a:lnTo>
                <a:lnTo>
                  <a:pt x="0" y="0"/>
                </a:lnTo>
                <a:close/>
              </a:path>
            </a:pathLst>
          </a:custGeom>
          <a:solidFill>
            <a:srgbClr val="E943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ángulo 16"/>
          <p:cNvSpPr/>
          <p:nvPr userDrawn="1"/>
        </p:nvSpPr>
        <p:spPr>
          <a:xfrm>
            <a:off x="5920983" y="278819"/>
            <a:ext cx="748237" cy="397760"/>
          </a:xfrm>
          <a:custGeom>
            <a:avLst/>
            <a:gdLst>
              <a:gd name="connsiteX0" fmla="*/ 0 w 351576"/>
              <a:gd name="connsiteY0" fmla="*/ 0 h 395612"/>
              <a:gd name="connsiteX1" fmla="*/ 351576 w 351576"/>
              <a:gd name="connsiteY1" fmla="*/ 0 h 395612"/>
              <a:gd name="connsiteX2" fmla="*/ 351576 w 351576"/>
              <a:gd name="connsiteY2" fmla="*/ 395612 h 395612"/>
              <a:gd name="connsiteX3" fmla="*/ 0 w 351576"/>
              <a:gd name="connsiteY3" fmla="*/ 395612 h 395612"/>
              <a:gd name="connsiteX4" fmla="*/ 0 w 351576"/>
              <a:gd name="connsiteY4" fmla="*/ 0 h 395612"/>
              <a:gd name="connsiteX0" fmla="*/ 299163 w 650739"/>
              <a:gd name="connsiteY0" fmla="*/ 0 h 400335"/>
              <a:gd name="connsiteX1" fmla="*/ 650739 w 650739"/>
              <a:gd name="connsiteY1" fmla="*/ 0 h 400335"/>
              <a:gd name="connsiteX2" fmla="*/ 650739 w 650739"/>
              <a:gd name="connsiteY2" fmla="*/ 395612 h 400335"/>
              <a:gd name="connsiteX3" fmla="*/ 0 w 650739"/>
              <a:gd name="connsiteY3" fmla="*/ 400335 h 400335"/>
              <a:gd name="connsiteX4" fmla="*/ 299163 w 650739"/>
              <a:gd name="connsiteY4" fmla="*/ 0 h 400335"/>
              <a:gd name="connsiteX0" fmla="*/ 299163 w 650739"/>
              <a:gd name="connsiteY0" fmla="*/ 0 h 405945"/>
              <a:gd name="connsiteX1" fmla="*/ 650739 w 650739"/>
              <a:gd name="connsiteY1" fmla="*/ 0 h 405945"/>
              <a:gd name="connsiteX2" fmla="*/ 381469 w 650739"/>
              <a:gd name="connsiteY2" fmla="*/ 405945 h 405945"/>
              <a:gd name="connsiteX3" fmla="*/ 0 w 650739"/>
              <a:gd name="connsiteY3" fmla="*/ 400335 h 405945"/>
              <a:gd name="connsiteX4" fmla="*/ 299163 w 650739"/>
              <a:gd name="connsiteY4" fmla="*/ 0 h 405945"/>
              <a:gd name="connsiteX0" fmla="*/ 299163 w 650739"/>
              <a:gd name="connsiteY0" fmla="*/ 0 h 417605"/>
              <a:gd name="connsiteX1" fmla="*/ 650739 w 650739"/>
              <a:gd name="connsiteY1" fmla="*/ 0 h 417605"/>
              <a:gd name="connsiteX2" fmla="*/ 381469 w 650739"/>
              <a:gd name="connsiteY2" fmla="*/ 405945 h 417605"/>
              <a:gd name="connsiteX3" fmla="*/ 0 w 650739"/>
              <a:gd name="connsiteY3" fmla="*/ 417605 h 417605"/>
              <a:gd name="connsiteX4" fmla="*/ 299163 w 650739"/>
              <a:gd name="connsiteY4" fmla="*/ 0 h 417605"/>
              <a:gd name="connsiteX0" fmla="*/ 304773 w 656349"/>
              <a:gd name="connsiteY0" fmla="*/ 0 h 405945"/>
              <a:gd name="connsiteX1" fmla="*/ 656349 w 656349"/>
              <a:gd name="connsiteY1" fmla="*/ 0 h 405945"/>
              <a:gd name="connsiteX2" fmla="*/ 387079 w 656349"/>
              <a:gd name="connsiteY2" fmla="*/ 405945 h 405945"/>
              <a:gd name="connsiteX3" fmla="*/ 0 w 656349"/>
              <a:gd name="connsiteY3" fmla="*/ 400336 h 405945"/>
              <a:gd name="connsiteX4" fmla="*/ 304773 w 656349"/>
              <a:gd name="connsiteY4" fmla="*/ 0 h 405945"/>
              <a:gd name="connsiteX0" fmla="*/ 304773 w 656349"/>
              <a:gd name="connsiteY0" fmla="*/ 0 h 406093"/>
              <a:gd name="connsiteX1" fmla="*/ 656349 w 656349"/>
              <a:gd name="connsiteY1" fmla="*/ 0 h 406093"/>
              <a:gd name="connsiteX2" fmla="*/ 387079 w 656349"/>
              <a:gd name="connsiteY2" fmla="*/ 405945 h 406093"/>
              <a:gd name="connsiteX3" fmla="*/ 0 w 656349"/>
              <a:gd name="connsiteY3" fmla="*/ 406093 h 406093"/>
              <a:gd name="connsiteX4" fmla="*/ 304773 w 656349"/>
              <a:gd name="connsiteY4" fmla="*/ 0 h 406093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31529 w 700799"/>
              <a:gd name="connsiteY2" fmla="*/ 405945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49223 w 700799"/>
              <a:gd name="connsiteY0" fmla="*/ 0 h 412609"/>
              <a:gd name="connsiteX1" fmla="*/ 700799 w 700799"/>
              <a:gd name="connsiteY1" fmla="*/ 0 h 412609"/>
              <a:gd name="connsiteX2" fmla="*/ 412479 w 700799"/>
              <a:gd name="connsiteY2" fmla="*/ 412461 h 412609"/>
              <a:gd name="connsiteX3" fmla="*/ 0 w 700799"/>
              <a:gd name="connsiteY3" fmla="*/ 412609 h 412609"/>
              <a:gd name="connsiteX4" fmla="*/ 349223 w 700799"/>
              <a:gd name="connsiteY4" fmla="*/ 0 h 412609"/>
              <a:gd name="connsiteX0" fmla="*/ 330173 w 681749"/>
              <a:gd name="connsiteY0" fmla="*/ 0 h 412461"/>
              <a:gd name="connsiteX1" fmla="*/ 681749 w 681749"/>
              <a:gd name="connsiteY1" fmla="*/ 0 h 412461"/>
              <a:gd name="connsiteX2" fmla="*/ 393429 w 681749"/>
              <a:gd name="connsiteY2" fmla="*/ 412461 h 412461"/>
              <a:gd name="connsiteX3" fmla="*/ 0 w 681749"/>
              <a:gd name="connsiteY3" fmla="*/ 399577 h 412461"/>
              <a:gd name="connsiteX4" fmla="*/ 330173 w 6817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4061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8072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42873 w 694449"/>
              <a:gd name="connsiteY0" fmla="*/ 0 h 412461"/>
              <a:gd name="connsiteX1" fmla="*/ 694449 w 694449"/>
              <a:gd name="connsiteY1" fmla="*/ 0 h 412461"/>
              <a:gd name="connsiteX2" fmla="*/ 361679 w 694449"/>
              <a:gd name="connsiteY2" fmla="*/ 412461 h 412461"/>
              <a:gd name="connsiteX3" fmla="*/ 0 w 694449"/>
              <a:gd name="connsiteY3" fmla="*/ 406093 h 412461"/>
              <a:gd name="connsiteX4" fmla="*/ 342873 w 694449"/>
              <a:gd name="connsiteY4" fmla="*/ 0 h 412461"/>
              <a:gd name="connsiteX0" fmla="*/ 378732 w 730308"/>
              <a:gd name="connsiteY0" fmla="*/ 0 h 418488"/>
              <a:gd name="connsiteX1" fmla="*/ 730308 w 730308"/>
              <a:gd name="connsiteY1" fmla="*/ 0 h 418488"/>
              <a:gd name="connsiteX2" fmla="*/ 397538 w 730308"/>
              <a:gd name="connsiteY2" fmla="*/ 412461 h 418488"/>
              <a:gd name="connsiteX3" fmla="*/ 0 w 730308"/>
              <a:gd name="connsiteY3" fmla="*/ 418488 h 418488"/>
              <a:gd name="connsiteX4" fmla="*/ 378732 w 730308"/>
              <a:gd name="connsiteY4" fmla="*/ 0 h 418488"/>
              <a:gd name="connsiteX0" fmla="*/ 378732 w 730308"/>
              <a:gd name="connsiteY0" fmla="*/ 0 h 418658"/>
              <a:gd name="connsiteX1" fmla="*/ 730308 w 730308"/>
              <a:gd name="connsiteY1" fmla="*/ 0 h 418658"/>
              <a:gd name="connsiteX2" fmla="*/ 385585 w 730308"/>
              <a:gd name="connsiteY2" fmla="*/ 418658 h 418658"/>
              <a:gd name="connsiteX3" fmla="*/ 0 w 730308"/>
              <a:gd name="connsiteY3" fmla="*/ 418488 h 418658"/>
              <a:gd name="connsiteX4" fmla="*/ 378732 w 730308"/>
              <a:gd name="connsiteY4" fmla="*/ 0 h 418658"/>
              <a:gd name="connsiteX0" fmla="*/ 384708 w 736284"/>
              <a:gd name="connsiteY0" fmla="*/ 0 h 418658"/>
              <a:gd name="connsiteX1" fmla="*/ 736284 w 736284"/>
              <a:gd name="connsiteY1" fmla="*/ 0 h 418658"/>
              <a:gd name="connsiteX2" fmla="*/ 391561 w 736284"/>
              <a:gd name="connsiteY2" fmla="*/ 418658 h 418658"/>
              <a:gd name="connsiteX3" fmla="*/ 0 w 736284"/>
              <a:gd name="connsiteY3" fmla="*/ 418488 h 418658"/>
              <a:gd name="connsiteX4" fmla="*/ 384708 w 736284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8488 h 418658"/>
              <a:gd name="connsiteX4" fmla="*/ 396661 w 748237"/>
              <a:gd name="connsiteY4" fmla="*/ 0 h 418658"/>
              <a:gd name="connsiteX0" fmla="*/ 396661 w 748237"/>
              <a:gd name="connsiteY0" fmla="*/ 0 h 418658"/>
              <a:gd name="connsiteX1" fmla="*/ 748237 w 748237"/>
              <a:gd name="connsiteY1" fmla="*/ 0 h 418658"/>
              <a:gd name="connsiteX2" fmla="*/ 403514 w 748237"/>
              <a:gd name="connsiteY2" fmla="*/ 418658 h 418658"/>
              <a:gd name="connsiteX3" fmla="*/ 0 w 748237"/>
              <a:gd name="connsiteY3" fmla="*/ 412291 h 418658"/>
              <a:gd name="connsiteX4" fmla="*/ 396661 w 748237"/>
              <a:gd name="connsiteY4" fmla="*/ 0 h 418658"/>
              <a:gd name="connsiteX0" fmla="*/ 396661 w 748237"/>
              <a:gd name="connsiteY0" fmla="*/ 0 h 412461"/>
              <a:gd name="connsiteX1" fmla="*/ 748237 w 748237"/>
              <a:gd name="connsiteY1" fmla="*/ 0 h 412461"/>
              <a:gd name="connsiteX2" fmla="*/ 361679 w 748237"/>
              <a:gd name="connsiteY2" fmla="*/ 412461 h 412461"/>
              <a:gd name="connsiteX3" fmla="*/ 0 w 748237"/>
              <a:gd name="connsiteY3" fmla="*/ 412291 h 412461"/>
              <a:gd name="connsiteX4" fmla="*/ 396661 w 748237"/>
              <a:gd name="connsiteY4" fmla="*/ 0 h 41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8237" h="412461">
                <a:moveTo>
                  <a:pt x="396661" y="0"/>
                </a:moveTo>
                <a:lnTo>
                  <a:pt x="748237" y="0"/>
                </a:lnTo>
                <a:lnTo>
                  <a:pt x="361679" y="412461"/>
                </a:lnTo>
                <a:lnTo>
                  <a:pt x="0" y="412291"/>
                </a:lnTo>
                <a:lnTo>
                  <a:pt x="396661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10600" y="177476"/>
            <a:ext cx="3199223" cy="723276"/>
          </a:xfrm>
          <a:prstGeom prst="rect">
            <a:avLst/>
          </a:prstGeom>
        </p:spPr>
      </p:pic>
      <p:cxnSp>
        <p:nvCxnSpPr>
          <p:cNvPr id="31" name="Conector angular 30"/>
          <p:cNvCxnSpPr/>
          <p:nvPr userDrawn="1"/>
        </p:nvCxnSpPr>
        <p:spPr>
          <a:xfrm flipV="1">
            <a:off x="8779041" y="5213601"/>
            <a:ext cx="3199223" cy="1507875"/>
          </a:xfrm>
          <a:prstGeom prst="bentConnector3">
            <a:avLst>
              <a:gd name="adj1" fmla="val 99642"/>
            </a:avLst>
          </a:prstGeom>
          <a:ln w="28575">
            <a:solidFill>
              <a:srgbClr val="E9434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22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8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91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8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9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8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553CE-ABEB-40D9-AA17-583EDCE31B3D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5AD1B-CB85-47FC-BD1E-AA4BC88CEAF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1555766" y="3047525"/>
            <a:ext cx="9273060" cy="1680665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EJECUCIÓN DE INGRESOS</a:t>
            </a:r>
          </a:p>
          <a:p>
            <a:pPr marL="18288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(2021)</a:t>
            </a:r>
            <a:r>
              <a:rPr kumimoji="0" lang="es-MX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/>
              </a:rPr>
              <a:t> </a:t>
            </a:r>
            <a:endParaRPr kumimoji="0" lang="es-EC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 Light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0" y="2435611"/>
            <a:ext cx="12283014" cy="611914"/>
          </a:xfrm>
          <a:prstGeom prst="rect">
            <a:avLst/>
          </a:prstGeom>
        </p:spPr>
        <p:txBody>
          <a:bodyPr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 algn="ctr"/>
            <a:r>
              <a:rPr kumimoji="0" lang="es-MX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ADMINISTRACIÓN GENERAL</a:t>
            </a:r>
            <a:endParaRPr kumimoji="0" lang="es-EC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05363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6407370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DE </a:t>
            </a:r>
            <a:r>
              <a:rPr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GADDMQ 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5" y="1633235"/>
            <a:ext cx="582547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EJERCICIO ECONÓMICO 2021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809441" y="5735250"/>
            <a:ext cx="1563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Fuente: </a:t>
            </a:r>
            <a:r>
              <a:rPr lang="es-EC" sz="1200" dirty="0" err="1" smtClean="0"/>
              <a:t>Sipari</a:t>
            </a:r>
            <a:endParaRPr lang="es-EC" sz="1200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928141"/>
              </p:ext>
            </p:extLst>
          </p:nvPr>
        </p:nvGraphicFramePr>
        <p:xfrm>
          <a:off x="1809441" y="2382450"/>
          <a:ext cx="8177707" cy="3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Hoja de cálculo" r:id="rId3" imgW="6334125" imgH="3352800" progId="Excel.Sheet.12">
                  <p:embed/>
                </p:oleObj>
              </mc:Choice>
              <mc:Fallback>
                <p:oleObj name="Hoja de cálculo" r:id="rId3" imgW="6334125" imgH="3352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9441" y="2382450"/>
                        <a:ext cx="8177707" cy="3352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882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6407370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DE </a:t>
            </a:r>
            <a:r>
              <a:rPr lang="es-EC" sz="3200" b="1" dirty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INGRESOS GADDMQ 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5" y="1633235"/>
            <a:ext cx="582547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EJERCICIO ECONÓMICO 2021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997527" y="6429083"/>
            <a:ext cx="1563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Fuente: </a:t>
            </a:r>
            <a:r>
              <a:rPr lang="es-EC" sz="1200" dirty="0" err="1" smtClean="0"/>
              <a:t>Sipari</a:t>
            </a:r>
            <a:endParaRPr lang="es-EC" sz="1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2244436"/>
            <a:ext cx="9951522" cy="4086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6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6407370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DE INGRESOS PPLMQ  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5" y="1633235"/>
            <a:ext cx="582547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EJERCICIO ECONÓMICO 2021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793173" y="5223794"/>
            <a:ext cx="1563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Fuente: </a:t>
            </a:r>
            <a:r>
              <a:rPr lang="es-EC" sz="1200" dirty="0" err="1" smtClean="0"/>
              <a:t>Sipari</a:t>
            </a:r>
            <a:endParaRPr lang="es-EC" sz="1200" dirty="0"/>
          </a:p>
        </p:txBody>
      </p:sp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7115666"/>
              </p:ext>
            </p:extLst>
          </p:nvPr>
        </p:nvGraphicFramePr>
        <p:xfrm>
          <a:off x="1793173" y="2418084"/>
          <a:ext cx="8170223" cy="2805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Hoja de cálculo" r:id="rId3" imgW="7391400" imgH="2142947" progId="Excel.Sheet.12">
                  <p:embed/>
                </p:oleObj>
              </mc:Choice>
              <mc:Fallback>
                <p:oleObj name="Hoja de cálculo" r:id="rId3" imgW="7391400" imgH="21429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3173" y="2418084"/>
                        <a:ext cx="8170223" cy="28057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898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1501596" y="1106526"/>
            <a:ext cx="6407370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EJECUCIÓN DE INGRESOS PPLMQ  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501595" y="1633235"/>
            <a:ext cx="5825479" cy="5130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82880"/>
            <a:r>
              <a:rPr kumimoji="0" lang="es-EC" sz="3200" b="1" dirty="0" smtClean="0">
                <a:solidFill>
                  <a:srgbClr val="5B9BD5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/>
              </a:rPr>
              <a:t>EJERCICIO ECONÓMICO 2021</a:t>
            </a:r>
            <a:endParaRPr kumimoji="0" lang="es-EC" sz="3200" b="1" dirty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  <a:p>
            <a:pPr marL="182880" algn="ctr"/>
            <a:r>
              <a:rPr kumimoji="0" lang="es-EC" dirty="0">
                <a:solidFill>
                  <a:prstClr val="black"/>
                </a:solidFill>
                <a:latin typeface="Calibri Light"/>
              </a:rPr>
              <a:t> </a:t>
            </a:r>
            <a:endParaRPr kumimoji="0" lang="es-EC" sz="4000" b="1" dirty="0" smtClean="0">
              <a:solidFill>
                <a:srgbClr val="5B9BD5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46910" y="6246420"/>
            <a:ext cx="15631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200" dirty="0" smtClean="0"/>
              <a:t>Fuente: </a:t>
            </a:r>
            <a:r>
              <a:rPr lang="es-EC" sz="1200" dirty="0" err="1" smtClean="0"/>
              <a:t>Sipari</a:t>
            </a:r>
            <a:endParaRPr lang="es-EC" sz="12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6910" y="2192435"/>
            <a:ext cx="8835241" cy="405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2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56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Hoja de cálculo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Quito</dc:creator>
  <cp:lastModifiedBy>Pedro Fernando Nunez Gomez</cp:lastModifiedBy>
  <cp:revision>25</cp:revision>
  <dcterms:created xsi:type="dcterms:W3CDTF">2021-11-10T13:34:17Z</dcterms:created>
  <dcterms:modified xsi:type="dcterms:W3CDTF">2022-01-27T14:43:57Z</dcterms:modified>
</cp:coreProperties>
</file>