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" y="1574304"/>
            <a:ext cx="912113" cy="5112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91159"/>
            <a:ext cx="7464425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9664" y="1432433"/>
            <a:ext cx="5927090" cy="472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jp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jp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jpg"/><Relationship Id="rId10" Type="http://schemas.openxmlformats.org/officeDocument/2006/relationships/image" Target="../media/image12.png"/><Relationship Id="rId4" Type="http://schemas.openxmlformats.org/officeDocument/2006/relationships/image" Target="../media/image28.jp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jpg"/><Relationship Id="rId10" Type="http://schemas.openxmlformats.org/officeDocument/2006/relationships/image" Target="../media/image12.png"/><Relationship Id="rId4" Type="http://schemas.openxmlformats.org/officeDocument/2006/relationships/image" Target="../media/image31.jp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jpg"/><Relationship Id="rId10" Type="http://schemas.openxmlformats.org/officeDocument/2006/relationships/image" Target="../media/image12.png"/><Relationship Id="rId4" Type="http://schemas.openxmlformats.org/officeDocument/2006/relationships/image" Target="../media/image34.jp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jpg"/><Relationship Id="rId10" Type="http://schemas.openxmlformats.org/officeDocument/2006/relationships/image" Target="../media/image12.png"/><Relationship Id="rId4" Type="http://schemas.openxmlformats.org/officeDocument/2006/relationships/image" Target="../media/image37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12.png"/><Relationship Id="rId5" Type="http://schemas.openxmlformats.org/officeDocument/2006/relationships/image" Target="../media/image40.jpg"/><Relationship Id="rId10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5.jpg"/><Relationship Id="rId12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11.png"/><Relationship Id="rId5" Type="http://schemas.openxmlformats.org/officeDocument/2006/relationships/image" Target="../media/image43.jpg"/><Relationship Id="rId10" Type="http://schemas.openxmlformats.org/officeDocument/2006/relationships/image" Target="../media/image10.png"/><Relationship Id="rId4" Type="http://schemas.openxmlformats.org/officeDocument/2006/relationships/image" Target="../media/image42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jpg"/><Relationship Id="rId10" Type="http://schemas.openxmlformats.org/officeDocument/2006/relationships/image" Target="../media/image12.png"/><Relationship Id="rId4" Type="http://schemas.openxmlformats.org/officeDocument/2006/relationships/image" Target="../media/image48.jp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1.jpg"/><Relationship Id="rId7" Type="http://schemas.openxmlformats.org/officeDocument/2006/relationships/image" Target="../media/image1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5.jpg"/><Relationship Id="rId10" Type="http://schemas.openxmlformats.org/officeDocument/2006/relationships/image" Target="../media/image12.png"/><Relationship Id="rId4" Type="http://schemas.openxmlformats.org/officeDocument/2006/relationships/image" Target="../media/image54.jp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3.jpg"/><Relationship Id="rId10" Type="http://schemas.openxmlformats.org/officeDocument/2006/relationships/image" Target="../media/image12.png"/><Relationship Id="rId4" Type="http://schemas.openxmlformats.org/officeDocument/2006/relationships/image" Target="../media/image62.jp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5.png"/><Relationship Id="rId7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7.jpg"/><Relationship Id="rId10" Type="http://schemas.openxmlformats.org/officeDocument/2006/relationships/image" Target="../media/image12.png"/><Relationship Id="rId4" Type="http://schemas.openxmlformats.org/officeDocument/2006/relationships/image" Target="../media/image66.jp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4344" y="3263010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996" y="2193035"/>
              <a:ext cx="6265163" cy="24719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0" dirty="0"/>
              <a:t> </a:t>
            </a:r>
            <a:r>
              <a:rPr spc="-10" dirty="0"/>
              <a:t>Participativos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dirty="0"/>
              <a:t>IC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63261" y="1534160"/>
          <a:ext cx="6679565" cy="4791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17500" indent="-8128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965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oy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Sociales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114935" indent="-869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Comunitaria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23189" indent="3168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80085" marR="266065" indent="-405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2,9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Eugenio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3,1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643255" marR="266065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2,51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469900" marR="266065" indent="-195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1,61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6910" marR="266065" indent="-402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2,3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622300" marR="266065" indent="-347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3,5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23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0,87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64845" marR="266065" indent="-3905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2,43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19,22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6" name="object 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587" y="832123"/>
            <a:ext cx="4144645" cy="54400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75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Números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obras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ejecutadas</a:t>
            </a:r>
            <a:r>
              <a:rPr sz="2100" b="1" spc="-6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-Metas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7075"/>
              </a:lnSpc>
            </a:pPr>
            <a:r>
              <a:rPr sz="6000" b="1" spc="-5" dirty="0">
                <a:solidFill>
                  <a:srgbClr val="181818"/>
                </a:solidFill>
                <a:latin typeface="Arial"/>
                <a:cs typeface="Arial"/>
              </a:rPr>
              <a:t>389</a:t>
            </a:r>
            <a:endParaRPr sz="6000" dirty="0">
              <a:latin typeface="Arial"/>
              <a:cs typeface="Arial"/>
            </a:endParaRPr>
          </a:p>
          <a:p>
            <a:pPr marL="15875">
              <a:lnSpc>
                <a:spcPts val="2275"/>
              </a:lnSpc>
            </a:pPr>
            <a:r>
              <a:rPr sz="2000" b="1" spc="-15" dirty="0">
                <a:solidFill>
                  <a:srgbClr val="B82229"/>
                </a:solidFill>
                <a:latin typeface="Calibri"/>
                <a:cs typeface="Calibri"/>
              </a:rPr>
              <a:t>Obras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B8222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presupuestos</a:t>
            </a:r>
            <a:endParaRPr sz="20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participativos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3525"/>
              </a:lnSpc>
              <a:spcBef>
                <a:spcPts val="30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37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08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Proyectos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sociales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presupuestos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participativos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505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46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15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infraestructura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Comunitaria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espacio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público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54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19,22</a:t>
            </a:r>
            <a:endParaRPr sz="3000" dirty="0">
              <a:latin typeface="Arial"/>
              <a:cs typeface="Arial"/>
            </a:endParaRPr>
          </a:p>
          <a:p>
            <a:pPr marL="41910">
              <a:lnSpc>
                <a:spcPts val="1839"/>
              </a:lnSpc>
            </a:pP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Km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intervenidos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acceso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barrios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Mi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al </a:t>
            </a:r>
            <a:r>
              <a:rPr sz="800" dirty="0">
                <a:latin typeface="Calibri"/>
                <a:cs typeface="Calibri"/>
              </a:rPr>
              <a:t>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 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372600" y="5943600"/>
            <a:ext cx="685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8511" y="6172198"/>
            <a:ext cx="3523487" cy="685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57398" y="1562176"/>
            <a:ext cx="7293609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13030" indent="2063750">
              <a:lnSpc>
                <a:spcPct val="100000"/>
              </a:lnSpc>
              <a:spcBef>
                <a:spcPts val="100"/>
              </a:spcBef>
              <a:tabLst>
                <a:tab pos="5958205" algn="l"/>
              </a:tabLst>
            </a:pPr>
            <a:r>
              <a:rPr sz="5400" b="1" spc="-15" dirty="0">
                <a:solidFill>
                  <a:srgbClr val="1F3863"/>
                </a:solidFill>
                <a:latin typeface="Calibri"/>
                <a:cs typeface="Calibri"/>
              </a:rPr>
              <a:t>EJEMPLOS </a:t>
            </a:r>
            <a:r>
              <a:rPr sz="54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1F3863"/>
                </a:solidFill>
                <a:latin typeface="Calibri"/>
                <a:cs typeface="Calibri"/>
              </a:rPr>
              <a:t>OBRA</a:t>
            </a:r>
            <a:r>
              <a:rPr sz="5400" b="1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54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1F3863"/>
                </a:solidFill>
                <a:latin typeface="Calibri"/>
                <a:cs typeface="Calibri"/>
              </a:rPr>
              <a:t>EJ</a:t>
            </a:r>
            <a:r>
              <a:rPr sz="5400" b="1" spc="-75" dirty="0">
                <a:solidFill>
                  <a:srgbClr val="1F3863"/>
                </a:solidFill>
                <a:latin typeface="Calibri"/>
                <a:cs typeface="Calibri"/>
              </a:rPr>
              <a:t>E</a:t>
            </a:r>
            <a:r>
              <a:rPr sz="5400" b="1" spc="-5" dirty="0">
                <a:solidFill>
                  <a:srgbClr val="1F3863"/>
                </a:solidFill>
                <a:latin typeface="Calibri"/>
                <a:cs typeface="Calibri"/>
              </a:rPr>
              <a:t>CU</a:t>
            </a:r>
            <a:r>
              <a:rPr sz="5400" b="1" spc="-42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5400" b="1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5400" b="1" spc="-12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5400" b="1" dirty="0">
                <a:solidFill>
                  <a:srgbClr val="1F3863"/>
                </a:solidFill>
                <a:latin typeface="Calibri"/>
                <a:cs typeface="Calibri"/>
              </a:rPr>
              <a:t>AS	</a:t>
            </a:r>
            <a:r>
              <a:rPr sz="5400" b="1" spc="-5" dirty="0">
                <a:solidFill>
                  <a:srgbClr val="1F3863"/>
                </a:solidFill>
                <a:latin typeface="Calibri"/>
                <a:cs typeface="Calibri"/>
              </a:rPr>
              <a:t>POR</a:t>
            </a:r>
            <a:endParaRPr sz="5400">
              <a:latin typeface="Calibri"/>
              <a:cs typeface="Calibri"/>
            </a:endParaRPr>
          </a:p>
          <a:p>
            <a:pPr marL="2952750" marR="5080" indent="-2940050">
              <a:lnSpc>
                <a:spcPct val="100000"/>
              </a:lnSpc>
              <a:spcBef>
                <a:spcPts val="5"/>
              </a:spcBef>
            </a:pPr>
            <a:r>
              <a:rPr sz="5400" b="1" spc="-10" dirty="0">
                <a:solidFill>
                  <a:srgbClr val="1F3863"/>
                </a:solidFill>
                <a:latin typeface="Calibri"/>
                <a:cs typeface="Calibri"/>
              </a:rPr>
              <a:t>ADMINISTRACIÓN</a:t>
            </a:r>
            <a:r>
              <a:rPr sz="5400" b="1" spc="-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5400" b="1" spc="-25" dirty="0">
                <a:solidFill>
                  <a:srgbClr val="1F3863"/>
                </a:solidFill>
                <a:latin typeface="Calibri"/>
                <a:cs typeface="Calibri"/>
              </a:rPr>
              <a:t>ZONAL </a:t>
            </a:r>
            <a:r>
              <a:rPr sz="5400" b="1" spc="-120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5400" b="1" spc="-5" dirty="0">
                <a:solidFill>
                  <a:srgbClr val="1F3863"/>
                </a:solidFill>
                <a:latin typeface="Calibri"/>
                <a:cs typeface="Calibri"/>
              </a:rPr>
              <a:t>2021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551045" y="5774880"/>
          <a:ext cx="2947035" cy="74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7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59,996.31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object 2"/>
          <p:cNvGrpSpPr/>
          <p:nvPr/>
        </p:nvGrpSpPr>
        <p:grpSpPr>
          <a:xfrm>
            <a:off x="835152" y="1574304"/>
            <a:ext cx="4417060" cy="3939540"/>
            <a:chOff x="835152" y="1574304"/>
            <a:chExt cx="4417060" cy="393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" y="2019300"/>
              <a:ext cx="4357116" cy="34945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152" y="1574304"/>
              <a:ext cx="912113" cy="5112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251447" y="1574304"/>
            <a:ext cx="4686300" cy="3916679"/>
            <a:chOff x="6251447" y="1574304"/>
            <a:chExt cx="4686300" cy="391667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0883" y="2019300"/>
              <a:ext cx="4626864" cy="3471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1447" y="1574304"/>
              <a:ext cx="986790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766" y="1623821"/>
            <a:ext cx="612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885" algn="l"/>
              </a:tabLst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ANT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S	AH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3488" y="243790"/>
            <a:ext cx="10769600" cy="105600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4"/>
              </a:spcBef>
            </a:pPr>
            <a:r>
              <a:rPr sz="2400" spc="-10" dirty="0"/>
              <a:t>ADMINISTRACIÓN</a:t>
            </a:r>
            <a:r>
              <a:rPr sz="2400" spc="-25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0" dirty="0"/>
              <a:t>CALDERÓN</a:t>
            </a:r>
            <a:endParaRPr sz="2400"/>
          </a:p>
          <a:p>
            <a:pPr marL="12065" marR="5080" algn="ctr">
              <a:lnSpc>
                <a:spcPct val="100000"/>
              </a:lnSpc>
              <a:spcBef>
                <a:spcPts val="195"/>
              </a:spcBef>
            </a:pPr>
            <a:r>
              <a:rPr sz="2000" spc="-10" dirty="0"/>
              <a:t>CONSTRUCCIÓN</a:t>
            </a:r>
            <a:r>
              <a:rPr sz="2000" spc="-25" dirty="0"/>
              <a:t> </a:t>
            </a:r>
            <a:r>
              <a:rPr sz="2000" spc="-5" dirty="0"/>
              <a:t>DE</a:t>
            </a:r>
            <a:r>
              <a:rPr sz="2000" dirty="0"/>
              <a:t> ADOQUINADO</a:t>
            </a:r>
            <a:r>
              <a:rPr sz="2000" spc="-25" dirty="0"/>
              <a:t> </a:t>
            </a:r>
            <a:r>
              <a:rPr sz="2000" dirty="0"/>
              <a:t>Y</a:t>
            </a:r>
            <a:r>
              <a:rPr sz="2000" spc="5" dirty="0"/>
              <a:t> </a:t>
            </a:r>
            <a:r>
              <a:rPr sz="2000" spc="-5" dirty="0"/>
              <a:t>BORDILLOS</a:t>
            </a:r>
            <a:r>
              <a:rPr sz="2000" spc="-15" dirty="0"/>
              <a:t> </a:t>
            </a:r>
            <a:r>
              <a:rPr sz="2000" spc="-5" dirty="0"/>
              <a:t>DE</a:t>
            </a:r>
            <a:r>
              <a:rPr sz="2000" spc="5" dirty="0"/>
              <a:t> </a:t>
            </a:r>
            <a:r>
              <a:rPr sz="2000" dirty="0"/>
              <a:t>LA</a:t>
            </a:r>
            <a:r>
              <a:rPr sz="2000" spc="10" dirty="0"/>
              <a:t> </a:t>
            </a:r>
            <a:r>
              <a:rPr sz="2000" spc="-5" dirty="0"/>
              <a:t>CALLE</a:t>
            </a:r>
            <a:r>
              <a:rPr sz="2000" spc="10" dirty="0"/>
              <a:t> </a:t>
            </a:r>
            <a:r>
              <a:rPr sz="2000" spc="-5" dirty="0"/>
              <a:t>DE</a:t>
            </a:r>
            <a:r>
              <a:rPr sz="2000" dirty="0"/>
              <a:t> </a:t>
            </a:r>
            <a:r>
              <a:rPr sz="2000" spc="-10" dirty="0"/>
              <a:t>LOS</a:t>
            </a:r>
            <a:r>
              <a:rPr sz="2000" spc="5" dirty="0"/>
              <a:t> </a:t>
            </a:r>
            <a:r>
              <a:rPr sz="2000" spc="-10" dirty="0"/>
              <a:t>FUNDADORES,</a:t>
            </a:r>
            <a:r>
              <a:rPr sz="2000" spc="-25" dirty="0"/>
              <a:t> </a:t>
            </a:r>
            <a:r>
              <a:rPr sz="2000" spc="-5" dirty="0"/>
              <a:t>BARRIO</a:t>
            </a:r>
            <a:r>
              <a:rPr sz="2000" spc="15" dirty="0"/>
              <a:t> </a:t>
            </a:r>
            <a:r>
              <a:rPr sz="2000" spc="-10" dirty="0"/>
              <a:t>SAN</a:t>
            </a:r>
            <a:r>
              <a:rPr sz="2000" spc="-5" dirty="0"/>
              <a:t> JOSE </a:t>
            </a:r>
            <a:r>
              <a:rPr sz="2000" spc="-434" dirty="0"/>
              <a:t> </a:t>
            </a:r>
            <a:r>
              <a:rPr sz="2000" spc="-50" dirty="0"/>
              <a:t>ALTO,</a:t>
            </a:r>
            <a:r>
              <a:rPr sz="2000" spc="-30" dirty="0"/>
              <a:t> </a:t>
            </a:r>
            <a:r>
              <a:rPr sz="2000" spc="-20" dirty="0"/>
              <a:t>PARROQUIA</a:t>
            </a:r>
            <a:r>
              <a:rPr sz="2000" spc="-45" dirty="0"/>
              <a:t> </a:t>
            </a:r>
            <a:r>
              <a:rPr sz="2000" spc="-5" dirty="0"/>
              <a:t>CALDERÓN</a:t>
            </a:r>
            <a:endParaRPr sz="20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51045" y="5774880"/>
          <a:ext cx="2947035" cy="74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7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139,938.05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856284" y="1623821"/>
            <a:ext cx="632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ANT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574304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90259" y="1623821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AH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RA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" y="2019300"/>
            <a:ext cx="5084064" cy="34716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0884" y="2019300"/>
            <a:ext cx="5143500" cy="34457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3320" y="390855"/>
            <a:ext cx="1042543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25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0" dirty="0"/>
              <a:t>CALDERÓN</a:t>
            </a:r>
            <a:endParaRPr sz="2400" dirty="0"/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REMODELACIÓN</a:t>
            </a:r>
            <a:r>
              <a:rPr sz="2000" spc="-15" dirty="0"/>
              <a:t> </a:t>
            </a:r>
            <a:r>
              <a:rPr sz="2000" spc="-25" dirty="0"/>
              <a:t>PARQUE</a:t>
            </a:r>
            <a:r>
              <a:rPr sz="2000" dirty="0"/>
              <a:t> </a:t>
            </a:r>
            <a:r>
              <a:rPr sz="2000" spc="-5" dirty="0"/>
              <a:t>ENTRADA</a:t>
            </a:r>
            <a:r>
              <a:rPr sz="2000" spc="-15" dirty="0"/>
              <a:t> </a:t>
            </a:r>
            <a:r>
              <a:rPr sz="2000" dirty="0"/>
              <a:t>A</a:t>
            </a:r>
            <a:r>
              <a:rPr sz="2000" spc="10" dirty="0"/>
              <a:t> </a:t>
            </a:r>
            <a:r>
              <a:rPr sz="2000" dirty="0"/>
              <a:t>LA</a:t>
            </a:r>
            <a:r>
              <a:rPr sz="2000" spc="-5" dirty="0"/>
              <a:t> </a:t>
            </a:r>
            <a:r>
              <a:rPr sz="2000" spc="5" dirty="0"/>
              <a:t>PUNTILLA,</a:t>
            </a:r>
            <a:r>
              <a:rPr sz="2000" spc="-35" dirty="0"/>
              <a:t> </a:t>
            </a:r>
            <a:r>
              <a:rPr lang="es-MX" sz="2000" spc="-35" dirty="0" smtClean="0"/>
              <a:t/>
            </a:r>
            <a:br>
              <a:rPr lang="es-MX" sz="2000" spc="-35" dirty="0" smtClean="0"/>
            </a:br>
            <a:r>
              <a:rPr sz="2000" spc="-5" dirty="0" smtClean="0"/>
              <a:t>BARRIO</a:t>
            </a:r>
            <a:r>
              <a:rPr sz="2000" spc="5" dirty="0" smtClean="0"/>
              <a:t> </a:t>
            </a:r>
            <a:r>
              <a:rPr sz="2000" spc="-5" dirty="0"/>
              <a:t>CARAPUNGO,</a:t>
            </a:r>
            <a:r>
              <a:rPr sz="2000" spc="-20" dirty="0"/>
              <a:t> </a:t>
            </a:r>
            <a:r>
              <a:rPr sz="2000" spc="-15" dirty="0"/>
              <a:t>PARROQUIA</a:t>
            </a:r>
            <a:r>
              <a:rPr sz="2000" spc="-25" dirty="0"/>
              <a:t> </a:t>
            </a:r>
            <a:r>
              <a:rPr sz="2000" spc="-10" dirty="0"/>
              <a:t>CALDERÓN</a:t>
            </a:r>
            <a:endParaRPr sz="2000"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30014" y="592527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ts val="2055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$63,738.34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770888" y="1574304"/>
            <a:ext cx="3389629" cy="4186554"/>
            <a:chOff x="1770888" y="1574304"/>
            <a:chExt cx="3389629" cy="41865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0888" y="1574304"/>
              <a:ext cx="912113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372" y="1962911"/>
              <a:ext cx="3326891" cy="379780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248400" y="1574304"/>
            <a:ext cx="3937000" cy="4186554"/>
            <a:chOff x="6248400" y="1574304"/>
            <a:chExt cx="3937000" cy="418655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1574304"/>
              <a:ext cx="986790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0884" y="1962911"/>
              <a:ext cx="3874008" cy="37978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5764" y="790397"/>
            <a:ext cx="10922635" cy="113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CONSTRUCCIÓN</a:t>
            </a:r>
            <a:r>
              <a:rPr sz="20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ESCALINATA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CALLE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E11,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ENTRE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LÍNEA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FÉRREA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CALLE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JOSÉ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ARELLANO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PORTILLA,</a:t>
            </a:r>
            <a:endParaRPr sz="20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SAN LUIS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MONJAS,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SECTOR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MONJAS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PUENGASI</a:t>
            </a:r>
            <a:endParaRPr sz="2000">
              <a:latin typeface="Calibri"/>
              <a:cs typeface="Calibri"/>
            </a:endParaRPr>
          </a:p>
          <a:p>
            <a:pPr marL="1418590">
              <a:lnSpc>
                <a:spcPct val="100000"/>
              </a:lnSpc>
              <a:spcBef>
                <a:spcPts val="1750"/>
              </a:spcBef>
              <a:tabLst>
                <a:tab pos="589661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6623" y="390855"/>
            <a:ext cx="5529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MANUELA</a:t>
            </a:r>
            <a:r>
              <a:rPr sz="2400" spc="-55" dirty="0"/>
              <a:t> </a:t>
            </a:r>
            <a:r>
              <a:rPr sz="2400" spc="-5" dirty="0"/>
              <a:t>SÁENZ</a:t>
            </a:r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3" name="object 13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40707" y="592527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$80,732.56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421891" y="1574304"/>
            <a:ext cx="4014470" cy="4147185"/>
            <a:chOff x="1421891" y="1574304"/>
            <a:chExt cx="4014470" cy="4147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1574304"/>
              <a:ext cx="912113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1969007"/>
              <a:ext cx="3951732" cy="37520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652259" y="1574304"/>
            <a:ext cx="3968750" cy="4152900"/>
            <a:chOff x="6652259" y="1574304"/>
            <a:chExt cx="3968750" cy="41529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2259" y="1574304"/>
              <a:ext cx="986790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4743" y="1975103"/>
              <a:ext cx="3906011" cy="37520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1756" y="914145"/>
            <a:ext cx="11052175" cy="1009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0" marR="5080" indent="-233108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CONSTRUCCIÓN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PARQUE,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CANCHA 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USO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MÚLTIPLE,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COLOCACIÓN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JUEGOS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INFANTILES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JUEGOS </a:t>
            </a:r>
            <a:r>
              <a:rPr sz="2000" b="1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INCLUSIVOS,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NUESTROS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HIJOS,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SECTOR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LIBERTAD</a:t>
            </a:r>
            <a:endParaRPr sz="2000">
              <a:latin typeface="Calibri"/>
              <a:cs typeface="Calibri"/>
            </a:endParaRPr>
          </a:p>
          <a:p>
            <a:pPr marL="1134745">
              <a:lnSpc>
                <a:spcPct val="100000"/>
              </a:lnSpc>
              <a:spcBef>
                <a:spcPts val="780"/>
              </a:spcBef>
              <a:tabLst>
                <a:tab pos="6365875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6623" y="390855"/>
            <a:ext cx="5529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MANUELA</a:t>
            </a:r>
            <a:r>
              <a:rPr sz="2400" spc="-55" dirty="0"/>
              <a:t> </a:t>
            </a:r>
            <a:r>
              <a:rPr sz="2400" spc="-5" dirty="0"/>
              <a:t>SÁENZ</a:t>
            </a:r>
            <a:endParaRPr sz="240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3" name="object 13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$201.998,03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63" y="1574304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2259" y="1574304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6383" y="1002283"/>
            <a:ext cx="9432290" cy="92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CONSTRUCCION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VISERA</a:t>
            </a:r>
            <a:r>
              <a:rPr sz="20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CANCHA</a:t>
            </a:r>
            <a:r>
              <a:rPr sz="20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SINTETICA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CENTRO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POBLADO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40" dirty="0">
                <a:solidFill>
                  <a:srgbClr val="1F3863"/>
                </a:solidFill>
                <a:latin typeface="Calibri"/>
                <a:cs typeface="Calibri"/>
              </a:rPr>
              <a:t> PACTO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62102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9025" y="390855"/>
            <a:ext cx="4681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LA</a:t>
            </a:r>
            <a:r>
              <a:rPr sz="2400" spc="-20" dirty="0"/>
              <a:t> </a:t>
            </a:r>
            <a:r>
              <a:rPr sz="2400" spc="-5" dirty="0"/>
              <a:t>DELICIA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947" y="1975104"/>
            <a:ext cx="4867656" cy="3651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4743" y="1970532"/>
            <a:ext cx="4873752" cy="36560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$157.542,79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63" y="1574304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371" y="1574304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0805" y="1002283"/>
            <a:ext cx="9817100" cy="92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ADOQUINADO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CALLE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PERIMETRAL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II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Calibri"/>
                <a:cs typeface="Calibri"/>
              </a:rPr>
              <a:t>ETAPA.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CARCELÉN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BAJO,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CARCELÉN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alibri"/>
              <a:cs typeface="Calibri"/>
            </a:endParaRPr>
          </a:p>
          <a:p>
            <a:pPr marL="137795">
              <a:lnSpc>
                <a:spcPct val="100000"/>
              </a:lnSpc>
              <a:tabLst>
                <a:tab pos="5498465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9025" y="390855"/>
            <a:ext cx="4681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LA</a:t>
            </a:r>
            <a:r>
              <a:rPr sz="2400" spc="-20" dirty="0"/>
              <a:t> </a:t>
            </a:r>
            <a:r>
              <a:rPr sz="2400" spc="-5" dirty="0"/>
              <a:t>DELICIA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947" y="2033016"/>
            <a:ext cx="4518660" cy="34244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7855" y="2033016"/>
            <a:ext cx="4831080" cy="34244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$224.536,37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91" y="1574304"/>
            <a:ext cx="912113" cy="5112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9411" y="1623821"/>
            <a:ext cx="632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ANT</a:t>
            </a:r>
            <a:r>
              <a:rPr sz="1800" spc="-15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371" y="1574304"/>
            <a:ext cx="986790" cy="511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46850" y="1623821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AH</a:t>
            </a:r>
            <a:r>
              <a:rPr sz="1800" spc="-10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4471C4"/>
                </a:solidFill>
                <a:latin typeface="Calibri"/>
                <a:cs typeface="Calibri"/>
              </a:rPr>
              <a:t>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842" y="1002283"/>
            <a:ext cx="8099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TRABAJOS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COMPLEMENTARIOS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PISCINA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MUNICIPAL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PIFO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PREDIO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370289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42740" y="390855"/>
            <a:ext cx="465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TUMBACO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975" y="2040635"/>
            <a:ext cx="4206240" cy="36271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7855" y="2033016"/>
            <a:ext cx="4841748" cy="36347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$125.956,67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1574304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932" y="1574304"/>
            <a:ext cx="986789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4052" y="956309"/>
            <a:ext cx="10941685" cy="967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CONSTRUCCIÓN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AULAS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CAPACITACIÓN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EL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PREDIO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MUNICIPAL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5147160,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COMUNA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OYAMBARILLO,</a:t>
            </a:r>
            <a:endParaRPr sz="2000">
              <a:latin typeface="Calibri"/>
              <a:cs typeface="Calibri"/>
            </a:endParaRPr>
          </a:p>
          <a:p>
            <a:pPr marR="45085" algn="ctr">
              <a:lnSpc>
                <a:spcPct val="100000"/>
              </a:lnSpc>
            </a:pP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TABABELA.</a:t>
            </a:r>
            <a:endParaRPr sz="2000">
              <a:latin typeface="Calibri"/>
              <a:cs typeface="Calibri"/>
            </a:endParaRPr>
          </a:p>
          <a:p>
            <a:pPr marR="3724275" algn="ctr">
              <a:lnSpc>
                <a:spcPct val="100000"/>
              </a:lnSpc>
              <a:spcBef>
                <a:spcPts val="450"/>
              </a:spcBef>
              <a:tabLst>
                <a:tab pos="5360035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2740" y="390855"/>
            <a:ext cx="465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TUMBACO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508" y="1975104"/>
            <a:ext cx="4692396" cy="3589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6415" y="1975104"/>
            <a:ext cx="4774692" cy="3589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8511" y="6172198"/>
            <a:ext cx="3523487" cy="68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851" y="1999310"/>
            <a:ext cx="7991475" cy="213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869950" indent="1691639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EJECUCIÓN </a:t>
            </a:r>
            <a:r>
              <a:rPr sz="5400" spc="-5" dirty="0"/>
              <a:t> </a:t>
            </a:r>
            <a:r>
              <a:rPr sz="5400" spc="-40" dirty="0"/>
              <a:t>PRESUPUESTARIA</a:t>
            </a:r>
            <a:r>
              <a:rPr sz="5400" spc="-130" dirty="0"/>
              <a:t> </a:t>
            </a:r>
            <a:r>
              <a:rPr sz="5400" dirty="0"/>
              <a:t>2021</a:t>
            </a:r>
            <a:endParaRPr sz="5400"/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100" spc="-10" dirty="0">
                <a:solidFill>
                  <a:srgbClr val="C63433"/>
                </a:solidFill>
              </a:rPr>
              <a:t>Secretaría</a:t>
            </a:r>
            <a:r>
              <a:rPr sz="2100" dirty="0">
                <a:solidFill>
                  <a:srgbClr val="C63433"/>
                </a:solidFill>
              </a:rPr>
              <a:t> </a:t>
            </a:r>
            <a:r>
              <a:rPr sz="2100" spc="-10" dirty="0">
                <a:solidFill>
                  <a:srgbClr val="C63433"/>
                </a:solidFill>
              </a:rPr>
              <a:t>General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de </a:t>
            </a:r>
            <a:r>
              <a:rPr sz="2100" spc="-5" dirty="0">
                <a:solidFill>
                  <a:srgbClr val="C63433"/>
                </a:solidFill>
              </a:rPr>
              <a:t>Coordinación</a:t>
            </a:r>
            <a:r>
              <a:rPr sz="2100" spc="-25" dirty="0">
                <a:solidFill>
                  <a:srgbClr val="C63433"/>
                </a:solidFill>
              </a:rPr>
              <a:t> Territorial</a:t>
            </a:r>
            <a:r>
              <a:rPr sz="2100" dirty="0">
                <a:solidFill>
                  <a:srgbClr val="C63433"/>
                </a:solidFill>
              </a:rPr>
              <a:t> y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Participación</a:t>
            </a:r>
            <a:r>
              <a:rPr sz="2100" spc="-35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Ciudadana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$164.999,96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1574304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932" y="1574304"/>
            <a:ext cx="986789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5753" y="1002283"/>
            <a:ext cx="9884410" cy="92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INTERVENCIÓN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ÁREA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COMUNAL,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MARTHA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BUCARAM,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ECUATORIANA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tabLst>
                <a:tab pos="544195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5496" y="390855"/>
            <a:ext cx="4747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5" dirty="0"/>
              <a:t>QUITUMBE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508" y="1975104"/>
            <a:ext cx="4221480" cy="388010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76415" y="1975104"/>
            <a:ext cx="4302760" cy="3880485"/>
            <a:chOff x="6376415" y="1975104"/>
            <a:chExt cx="4302760" cy="38804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6415" y="1975104"/>
              <a:ext cx="4302251" cy="2142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6415" y="3703320"/>
              <a:ext cx="4302251" cy="21518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$216.805,67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024" y="1574304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932" y="1574304"/>
            <a:ext cx="986789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564" y="884631"/>
            <a:ext cx="11074400" cy="1039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INTERVENCION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VIAL 3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VARIOS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BARRIOS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ECUATORIANA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(INTERVENCION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VIAL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CALLE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EMILIO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UZCATEGUI</a:t>
            </a:r>
            <a:r>
              <a:rPr sz="20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INTERVENCION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VIAL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CALLE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FRANCISCO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BECERRA)</a:t>
            </a:r>
            <a:endParaRPr sz="2000">
              <a:latin typeface="Calibri"/>
              <a:cs typeface="Calibri"/>
            </a:endParaRPr>
          </a:p>
          <a:p>
            <a:pPr marR="3667760" algn="ctr">
              <a:lnSpc>
                <a:spcPct val="100000"/>
              </a:lnSpc>
              <a:spcBef>
                <a:spcPts val="1015"/>
              </a:spcBef>
              <a:tabLst>
                <a:tab pos="5360035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5496" y="390855"/>
            <a:ext cx="4747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5" dirty="0"/>
              <a:t>QUITUMBE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1016508" y="1975104"/>
            <a:ext cx="4699000" cy="3880485"/>
            <a:chOff x="1016508" y="1975104"/>
            <a:chExt cx="4699000" cy="38804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508" y="3639311"/>
              <a:ext cx="4698492" cy="2215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508" y="1975104"/>
              <a:ext cx="4698492" cy="206502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376415" y="1975104"/>
            <a:ext cx="4752340" cy="3880485"/>
            <a:chOff x="6376415" y="1975104"/>
            <a:chExt cx="4752340" cy="388048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6415" y="3639311"/>
              <a:ext cx="4751832" cy="2215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6415" y="1975104"/>
              <a:ext cx="4751832" cy="189128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4" name="object 14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40707" y="592527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$159,097.09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7" y="1807476"/>
            <a:ext cx="912113" cy="511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932" y="1807476"/>
            <a:ext cx="986789" cy="511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3656" y="917828"/>
            <a:ext cx="11129645" cy="1240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0" marR="5080" indent="-10737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ADOQUINADO Y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BORDILLOS 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UN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TRAMO 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 CALLE MANUEL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ABAD,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DESDE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CALLE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ANTONIO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ANTE </a:t>
            </a:r>
            <a:r>
              <a:rPr sz="2000" b="1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LÓPEZ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HACIA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CALLE 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ESTADIO,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BARRIO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LA</a:t>
            </a:r>
            <a:r>
              <a:rPr sz="2000" b="1" spc="4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HOSPITALARIA,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CONOCOTO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tabLst>
                <a:tab pos="606425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17772" y="390855"/>
            <a:ext cx="4901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LOS</a:t>
            </a:r>
            <a:r>
              <a:rPr sz="2400" spc="-30" dirty="0"/>
              <a:t> </a:t>
            </a:r>
            <a:r>
              <a:rPr sz="2400" spc="-10" dirty="0"/>
              <a:t>CHILLOS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472" y="2208276"/>
            <a:ext cx="5183124" cy="32324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6415" y="2208276"/>
            <a:ext cx="5067299" cy="32324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1" name="object 11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$130.960,67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3355" y="915543"/>
            <a:ext cx="111296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CONSTRUCCIÓN</a:t>
            </a:r>
            <a:r>
              <a:rPr lang="es-EC" sz="155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DE ADOQUINADO EN UN TRAMO DE LA VÍA SANTA ISABEL, BARRIO SANTA ISABEL – VISTA HERMOSA, PARROQUÍA AMAGUAÑA -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AZLCH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7772" y="390855"/>
            <a:ext cx="4901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LOS</a:t>
            </a:r>
            <a:r>
              <a:rPr sz="2400" spc="-30" dirty="0"/>
              <a:t> </a:t>
            </a:r>
            <a:r>
              <a:rPr sz="2400" spc="-10" dirty="0"/>
              <a:t>CHILLOS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" y="2208276"/>
            <a:ext cx="5026152" cy="3208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4871" y="2208276"/>
            <a:ext cx="5391912" cy="3208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ángulo 17"/>
          <p:cNvSpPr/>
          <p:nvPr/>
        </p:nvSpPr>
        <p:spPr>
          <a:xfrm>
            <a:off x="574948" y="1719826"/>
            <a:ext cx="79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pc="-5" dirty="0">
                <a:solidFill>
                  <a:srgbClr val="4471C4"/>
                </a:solidFill>
                <a:cs typeface="Calibri"/>
              </a:rPr>
              <a:t>ANTES</a:t>
            </a:r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5788177" y="1779757"/>
            <a:ext cx="128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6559">
              <a:lnSpc>
                <a:spcPct val="100000"/>
              </a:lnSpc>
              <a:tabLst>
                <a:tab pos="6064250" algn="l"/>
              </a:tabLst>
            </a:pPr>
            <a:r>
              <a:rPr lang="es-EC" spc="-5" dirty="0">
                <a:solidFill>
                  <a:srgbClr val="4471C4"/>
                </a:solidFill>
                <a:cs typeface="Calibri"/>
              </a:rPr>
              <a:t>AHORA</a:t>
            </a:r>
            <a:endParaRPr lang="es-EC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$33.033,53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224" y="1807476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283" y="1807476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0772" y="1002283"/>
            <a:ext cx="10048875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CONSTRUCCIÓN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ADOQUINADO Y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BORDILLOS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EN 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PASAJE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S/N, UBICADO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ENTRE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LAS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CALLES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PIMAMPIRO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LOS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PRADOS,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HIERBA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BUENA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2 Y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ARGELIA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MEDIA,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ARGELIA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  <a:spcBef>
                <a:spcPts val="5"/>
              </a:spcBef>
              <a:tabLst>
                <a:tab pos="604774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2909" y="390855"/>
            <a:ext cx="5013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30" dirty="0"/>
              <a:t> ELOY</a:t>
            </a:r>
            <a:r>
              <a:rPr sz="2400" spc="-35" dirty="0"/>
              <a:t> </a:t>
            </a:r>
            <a:r>
              <a:rPr sz="2400" spc="-25" dirty="0"/>
              <a:t>ALFARO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3708" y="2208276"/>
            <a:ext cx="4061459" cy="3595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6768" y="2208276"/>
            <a:ext cx="3909060" cy="35859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$75.917,19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626120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4328" y="1626120"/>
            <a:ext cx="986790" cy="511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8511" y="6172198"/>
            <a:ext cx="3523487" cy="685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968" y="1002283"/>
            <a:ext cx="10708005" cy="97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CANCHA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SINTETICA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LIGA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BARRIAL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MEDIA LUNA,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CALLE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ARCHER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HARMAN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MUÑOZ,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FERROVIARIA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tabLst>
                <a:tab pos="597408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2909" y="390855"/>
            <a:ext cx="5013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30" dirty="0"/>
              <a:t> ELOY</a:t>
            </a:r>
            <a:r>
              <a:rPr sz="2400" spc="-35" dirty="0"/>
              <a:t> </a:t>
            </a:r>
            <a:r>
              <a:rPr sz="2400" spc="-25" dirty="0"/>
              <a:t>ALFARO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4963" y="2026920"/>
            <a:ext cx="4843272" cy="36316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6811" y="2026920"/>
            <a:ext cx="4841747" cy="363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$50.000,00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588" y="1807476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9964" y="1807476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8520" y="1002283"/>
            <a:ext cx="11016615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OBRAS DE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REHABILITACIÓN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MEJORAMIENTO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EN EL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COLISEO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PARROQUIAL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CONCEPCIÓN, BARRIO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2000" b="1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CONCEPCIÓN,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GUAYLLABAMBA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970915">
              <a:lnSpc>
                <a:spcPct val="100000"/>
              </a:lnSpc>
              <a:spcBef>
                <a:spcPts val="5"/>
              </a:spcBef>
              <a:tabLst>
                <a:tab pos="626618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1007" y="390855"/>
            <a:ext cx="5483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0" dirty="0"/>
              <a:t> </a:t>
            </a:r>
            <a:r>
              <a:rPr sz="2400" spc="-10" dirty="0"/>
              <a:t>ZONAL</a:t>
            </a:r>
            <a:r>
              <a:rPr sz="2400" spc="-20" dirty="0"/>
              <a:t> </a:t>
            </a:r>
            <a:r>
              <a:rPr sz="2400" spc="-5" dirty="0"/>
              <a:t>EUGENIO</a:t>
            </a:r>
            <a:r>
              <a:rPr sz="2400" spc="-35" dirty="0"/>
              <a:t> </a:t>
            </a:r>
            <a:r>
              <a:rPr sz="2400" spc="-5" dirty="0"/>
              <a:t>ESPEJO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8072" y="2208275"/>
            <a:ext cx="4239767" cy="35615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2447" y="2208276"/>
            <a:ext cx="4197096" cy="35615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0707" y="5931623"/>
          <a:ext cx="2947035" cy="742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PRESUPUESTO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$280.961,21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31" y="1807476"/>
            <a:ext cx="912113" cy="5112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1176" y="1807476"/>
            <a:ext cx="986790" cy="511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3864" y="1002283"/>
            <a:ext cx="10847070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7365" marR="5080" indent="-30353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CONSTRUCCIÓN</a:t>
            </a:r>
            <a:r>
              <a:rPr sz="20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REHABILITACIÓN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DEL</a:t>
            </a:r>
            <a:r>
              <a:rPr sz="20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ESPACIO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PÚBLICO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RECREACIONAL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DEL</a:t>
            </a:r>
            <a:r>
              <a:rPr sz="20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BARRIO</a:t>
            </a:r>
            <a:r>
              <a:rPr sz="20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SAN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 MIGUEL DE </a:t>
            </a:r>
            <a:r>
              <a:rPr sz="2000" b="1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AMAGASI, </a:t>
            </a:r>
            <a:r>
              <a:rPr sz="2000" b="1" spc="-20" dirty="0">
                <a:solidFill>
                  <a:srgbClr val="1F3863"/>
                </a:solidFill>
                <a:latin typeface="Calibri"/>
                <a:cs typeface="Calibri"/>
              </a:rPr>
              <a:t>PARROQUIA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SAN</a:t>
            </a:r>
            <a:r>
              <a:rPr sz="20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ISIDRO</a:t>
            </a:r>
            <a:r>
              <a:rPr sz="20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DEL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INCA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323850">
              <a:lnSpc>
                <a:spcPct val="100000"/>
              </a:lnSpc>
              <a:spcBef>
                <a:spcPts val="5"/>
              </a:spcBef>
              <a:tabLst>
                <a:tab pos="5971540" algn="l"/>
              </a:tabLst>
            </a:pPr>
            <a:r>
              <a:rPr sz="1800" spc="-5" dirty="0">
                <a:solidFill>
                  <a:srgbClr val="4471C4"/>
                </a:solidFill>
                <a:latin typeface="Calibri"/>
                <a:cs typeface="Calibri"/>
              </a:rPr>
              <a:t>ANTES	AHORA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1007" y="390855"/>
            <a:ext cx="5483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0" dirty="0"/>
              <a:t> </a:t>
            </a:r>
            <a:r>
              <a:rPr sz="2400" spc="-10" dirty="0"/>
              <a:t>ZONAL</a:t>
            </a:r>
            <a:r>
              <a:rPr sz="2400" spc="-20" dirty="0"/>
              <a:t> </a:t>
            </a:r>
            <a:r>
              <a:rPr sz="2400" spc="-5" dirty="0"/>
              <a:t>EUGENIO</a:t>
            </a:r>
            <a:r>
              <a:rPr sz="2400" spc="-35" dirty="0"/>
              <a:t> </a:t>
            </a:r>
            <a:r>
              <a:rPr sz="2400" spc="-5" dirty="0"/>
              <a:t>ESPEJO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7916" y="2226683"/>
            <a:ext cx="5143500" cy="35387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2284426"/>
            <a:ext cx="4933188" cy="35387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4" name="object 4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62200" y="1862822"/>
            <a:ext cx="7391400" cy="278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100"/>
              </a:spcBef>
            </a:pPr>
            <a:r>
              <a:rPr sz="5400" spc="-15" dirty="0"/>
              <a:t>ASIGNACIONES </a:t>
            </a:r>
            <a:r>
              <a:rPr sz="5400" spc="-10" dirty="0"/>
              <a:t> </a:t>
            </a:r>
            <a:r>
              <a:rPr sz="5400" spc="-5" dirty="0"/>
              <a:t>PR</a:t>
            </a:r>
            <a:r>
              <a:rPr sz="5400" spc="-45" dirty="0"/>
              <a:t>E</a:t>
            </a:r>
            <a:r>
              <a:rPr sz="5400" dirty="0"/>
              <a:t>SUPU</a:t>
            </a:r>
            <a:r>
              <a:rPr sz="5400" spc="-40" dirty="0"/>
              <a:t>E</a:t>
            </a:r>
            <a:r>
              <a:rPr sz="5400" spc="-60" dirty="0"/>
              <a:t>S</a:t>
            </a:r>
            <a:r>
              <a:rPr sz="5400" spc="-420" dirty="0"/>
              <a:t>T</a:t>
            </a:r>
            <a:r>
              <a:rPr sz="5400" dirty="0"/>
              <a:t>ARIAS  </a:t>
            </a:r>
            <a:r>
              <a:rPr sz="5400" spc="-5" dirty="0"/>
              <a:t>2022</a:t>
            </a:r>
            <a:endParaRPr sz="5400" dirty="0"/>
          </a:p>
          <a:p>
            <a:pPr marL="80010" algn="ctr">
              <a:lnSpc>
                <a:spcPct val="100000"/>
              </a:lnSpc>
              <a:spcBef>
                <a:spcPts val="1050"/>
              </a:spcBef>
            </a:pPr>
            <a:r>
              <a:rPr sz="2100" dirty="0">
                <a:solidFill>
                  <a:srgbClr val="C63433"/>
                </a:solidFill>
              </a:rPr>
              <a:t>En</a:t>
            </a:r>
            <a:r>
              <a:rPr sz="2100" spc="-50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el</a:t>
            </a:r>
            <a:r>
              <a:rPr sz="2100" spc="-50" dirty="0">
                <a:solidFill>
                  <a:srgbClr val="C63433"/>
                </a:solidFill>
              </a:rPr>
              <a:t> </a:t>
            </a:r>
            <a:r>
              <a:rPr sz="2100" spc="-5" dirty="0" smtClean="0">
                <a:solidFill>
                  <a:srgbClr val="C63433"/>
                </a:solidFill>
              </a:rPr>
              <a:t>Sector</a:t>
            </a:r>
            <a:r>
              <a:rPr lang="es-MX" sz="2100" spc="-5" dirty="0" smtClean="0">
                <a:solidFill>
                  <a:srgbClr val="C63433"/>
                </a:solidFill>
              </a:rPr>
              <a:t>: Secretaría General de Coordinación Territorial y Participación Ciudadana, Administraciones Zonales y </a:t>
            </a:r>
            <a:br>
              <a:rPr lang="es-MX" sz="2100" spc="-5" dirty="0" smtClean="0">
                <a:solidFill>
                  <a:srgbClr val="C63433"/>
                </a:solidFill>
              </a:rPr>
            </a:br>
            <a:r>
              <a:rPr lang="es-MX" sz="2100" spc="-5" dirty="0" smtClean="0">
                <a:solidFill>
                  <a:srgbClr val="C63433"/>
                </a:solidFill>
              </a:rPr>
              <a:t>Unidad Regula tu Barrio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0" dirty="0"/>
              <a:t> </a:t>
            </a:r>
            <a:r>
              <a:rPr spc="-10" dirty="0"/>
              <a:t>Participativos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dirty="0"/>
              <a:t>IC</a:t>
            </a:r>
            <a:r>
              <a:rPr spc="-10" dirty="0"/>
              <a:t> </a:t>
            </a:r>
            <a:r>
              <a:rPr dirty="0"/>
              <a:t>2022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36181"/>
              </p:ext>
            </p:extLst>
          </p:nvPr>
        </p:nvGraphicFramePr>
        <p:xfrm>
          <a:off x="4763261" y="1534160"/>
          <a:ext cx="6679565" cy="4791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17500" indent="-8128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965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oy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Sociales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114935" indent="-869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Comunitaria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23189" indent="3168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80085" marR="266065" indent="-405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436245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1,1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Eugenio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36245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1,48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643255" marR="266065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92430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109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1,41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469900" marR="266065" indent="-195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3624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0,98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6910" marR="266065" indent="-4025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435609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2,35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622300" marR="266065" indent="-347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36245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23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435609" algn="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1,4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64845" marR="266065" indent="-3905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43624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es-EC" sz="1300" b="1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3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18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1,84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R="39243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lang="es-EC" sz="1300" b="1" spc="-5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3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12,56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6" name="object 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587" y="843542"/>
            <a:ext cx="5074285" cy="561499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785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Números</a:t>
            </a:r>
            <a:r>
              <a:rPr sz="2100" b="1" spc="1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obras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C63433"/>
                </a:solidFill>
                <a:latin typeface="Calibri"/>
                <a:cs typeface="Calibri"/>
              </a:rPr>
              <a:t>para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ejecutar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2022</a:t>
            </a:r>
            <a:r>
              <a:rPr sz="2100" b="1" spc="-9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-</a:t>
            </a:r>
            <a:r>
              <a:rPr sz="2100" b="1" spc="-1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Metas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000" b="1" spc="-5" dirty="0" smtClean="0">
                <a:latin typeface="Arial"/>
                <a:cs typeface="Arial"/>
              </a:rPr>
              <a:t>49</a:t>
            </a:r>
            <a:r>
              <a:rPr lang="es-EC" sz="6000" b="1" spc="-5" dirty="0" smtClean="0"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20"/>
              </a:spcBef>
            </a:pPr>
            <a:r>
              <a:rPr sz="2000" b="1" spc="-15" dirty="0">
                <a:solidFill>
                  <a:srgbClr val="B82229"/>
                </a:solidFill>
                <a:latin typeface="Calibri"/>
                <a:cs typeface="Calibri"/>
              </a:rPr>
              <a:t>Obras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B8222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presupuestos</a:t>
            </a:r>
            <a:endParaRPr sz="20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participativos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149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32</a:t>
            </a:r>
            <a:endParaRPr sz="3000" dirty="0">
              <a:latin typeface="Arial"/>
              <a:cs typeface="Arial"/>
            </a:endParaRPr>
          </a:p>
          <a:p>
            <a:pPr marL="15875" marR="2440940">
              <a:lnSpc>
                <a:spcPts val="2160"/>
              </a:lnSpc>
              <a:spcBef>
                <a:spcPts val="65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Proyectos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sociales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presupuestos</a:t>
            </a:r>
            <a:r>
              <a:rPr sz="1800" b="1" spc="-9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participativos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95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53</a:t>
            </a:r>
            <a:endParaRPr sz="3000" dirty="0">
              <a:latin typeface="Arial"/>
              <a:cs typeface="Arial"/>
            </a:endParaRPr>
          </a:p>
          <a:p>
            <a:pPr marL="15875" marR="2206625">
              <a:lnSpc>
                <a:spcPts val="2160"/>
              </a:lnSpc>
              <a:spcBef>
                <a:spcPts val="70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infraestructura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 Comunitaria</a:t>
            </a:r>
            <a:r>
              <a:rPr sz="18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espacio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público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275"/>
              </a:lnSpc>
              <a:spcBef>
                <a:spcPts val="47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12,56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1835"/>
              </a:lnSpc>
            </a:pP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Km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 por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intervenir</a:t>
            </a:r>
            <a:r>
              <a:rPr sz="18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acceso</a:t>
            </a:r>
            <a:r>
              <a:rPr sz="18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barrios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71780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Ejecución</a:t>
            </a:r>
            <a:r>
              <a:rPr spc="-45" dirty="0"/>
              <a:t> </a:t>
            </a:r>
            <a:r>
              <a:rPr spc="-10" dirty="0"/>
              <a:t>presupuestaria</a:t>
            </a:r>
            <a:r>
              <a:rPr spc="-40" dirty="0"/>
              <a:t> </a:t>
            </a:r>
            <a:r>
              <a:rPr spc="-15" dirty="0"/>
              <a:t>total</a:t>
            </a:r>
            <a:r>
              <a:rPr spc="-20" dirty="0"/>
              <a:t> </a:t>
            </a:r>
            <a:r>
              <a:rPr dirty="0"/>
              <a:t>2021</a:t>
            </a:r>
          </a:p>
        </p:txBody>
      </p:sp>
      <p:sp>
        <p:nvSpPr>
          <p:cNvPr id="3" name="object 3"/>
          <p:cNvSpPr/>
          <p:nvPr/>
        </p:nvSpPr>
        <p:spPr>
          <a:xfrm>
            <a:off x="978408" y="1578863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29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78408" y="1923288"/>
            <a:ext cx="3903345" cy="3858895"/>
            <a:chOff x="978408" y="1923288"/>
            <a:chExt cx="3903345" cy="3858895"/>
          </a:xfrm>
        </p:grpSpPr>
        <p:sp>
          <p:nvSpPr>
            <p:cNvPr id="5" name="object 5"/>
            <p:cNvSpPr/>
            <p:nvPr/>
          </p:nvSpPr>
          <p:spPr>
            <a:xfrm>
              <a:off x="978408" y="5775197"/>
              <a:ext cx="3903345" cy="0"/>
            </a:xfrm>
            <a:custGeom>
              <a:avLst/>
              <a:gdLst/>
              <a:ahLst/>
              <a:cxnLst/>
              <a:rect l="l" t="t" r="r" b="b"/>
              <a:pathLst>
                <a:path w="3903345">
                  <a:moveTo>
                    <a:pt x="0" y="0"/>
                  </a:moveTo>
                  <a:lnTo>
                    <a:pt x="2069591" y="0"/>
                  </a:lnTo>
                </a:path>
                <a:path w="3903345">
                  <a:moveTo>
                    <a:pt x="2944367" y="0"/>
                  </a:moveTo>
                  <a:lnTo>
                    <a:pt x="3902964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8408" y="5779770"/>
              <a:ext cx="3903345" cy="0"/>
            </a:xfrm>
            <a:custGeom>
              <a:avLst/>
              <a:gdLst/>
              <a:ahLst/>
              <a:cxnLst/>
              <a:rect l="l" t="t" r="r" b="b"/>
              <a:pathLst>
                <a:path w="3903345">
                  <a:moveTo>
                    <a:pt x="0" y="0"/>
                  </a:moveTo>
                  <a:lnTo>
                    <a:pt x="3902964" y="0"/>
                  </a:lnTo>
                </a:path>
              </a:pathLst>
            </a:custGeom>
            <a:ln w="457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8408" y="2177796"/>
              <a:ext cx="3903345" cy="2999740"/>
            </a:xfrm>
            <a:custGeom>
              <a:avLst/>
              <a:gdLst/>
              <a:ahLst/>
              <a:cxnLst/>
              <a:rect l="l" t="t" r="r" b="b"/>
              <a:pathLst>
                <a:path w="3903345" h="2999740">
                  <a:moveTo>
                    <a:pt x="0" y="2999231"/>
                  </a:moveTo>
                  <a:lnTo>
                    <a:pt x="958596" y="2999231"/>
                  </a:lnTo>
                </a:path>
                <a:path w="3903345" h="2999740">
                  <a:moveTo>
                    <a:pt x="1833372" y="2999231"/>
                  </a:moveTo>
                  <a:lnTo>
                    <a:pt x="2069591" y="2999231"/>
                  </a:lnTo>
                </a:path>
                <a:path w="3903345" h="2999740">
                  <a:moveTo>
                    <a:pt x="0" y="2400299"/>
                  </a:moveTo>
                  <a:lnTo>
                    <a:pt x="958596" y="2400299"/>
                  </a:lnTo>
                </a:path>
                <a:path w="3903345" h="2999740">
                  <a:moveTo>
                    <a:pt x="1833372" y="2400299"/>
                  </a:moveTo>
                  <a:lnTo>
                    <a:pt x="2069591" y="2400299"/>
                  </a:lnTo>
                </a:path>
                <a:path w="3903345" h="2999740">
                  <a:moveTo>
                    <a:pt x="0" y="1799843"/>
                  </a:moveTo>
                  <a:lnTo>
                    <a:pt x="958596" y="1799843"/>
                  </a:lnTo>
                </a:path>
                <a:path w="3903345" h="2999740">
                  <a:moveTo>
                    <a:pt x="1833372" y="1799843"/>
                  </a:moveTo>
                  <a:lnTo>
                    <a:pt x="2069591" y="1799843"/>
                  </a:lnTo>
                </a:path>
                <a:path w="3903345" h="2999740">
                  <a:moveTo>
                    <a:pt x="0" y="1199388"/>
                  </a:moveTo>
                  <a:lnTo>
                    <a:pt x="958596" y="1199388"/>
                  </a:lnTo>
                </a:path>
                <a:path w="3903345" h="2999740">
                  <a:moveTo>
                    <a:pt x="1833372" y="1199388"/>
                  </a:moveTo>
                  <a:lnTo>
                    <a:pt x="2069591" y="1199388"/>
                  </a:lnTo>
                </a:path>
                <a:path w="3903345" h="2999740">
                  <a:moveTo>
                    <a:pt x="0" y="600455"/>
                  </a:moveTo>
                  <a:lnTo>
                    <a:pt x="958596" y="600455"/>
                  </a:lnTo>
                </a:path>
                <a:path w="3903345" h="2999740">
                  <a:moveTo>
                    <a:pt x="1833372" y="600455"/>
                  </a:moveTo>
                  <a:lnTo>
                    <a:pt x="3902964" y="600455"/>
                  </a:lnTo>
                </a:path>
                <a:path w="3903345" h="2999740">
                  <a:moveTo>
                    <a:pt x="0" y="0"/>
                  </a:moveTo>
                  <a:lnTo>
                    <a:pt x="958596" y="0"/>
                  </a:lnTo>
                </a:path>
                <a:path w="3903345" h="2999740">
                  <a:moveTo>
                    <a:pt x="1833372" y="0"/>
                  </a:moveTo>
                  <a:lnTo>
                    <a:pt x="390296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7004" y="1923288"/>
              <a:ext cx="875030" cy="3854450"/>
            </a:xfrm>
            <a:custGeom>
              <a:avLst/>
              <a:gdLst/>
              <a:ahLst/>
              <a:cxnLst/>
              <a:rect l="l" t="t" r="r" b="b"/>
              <a:pathLst>
                <a:path w="875030" h="3854450">
                  <a:moveTo>
                    <a:pt x="874776" y="0"/>
                  </a:moveTo>
                  <a:lnTo>
                    <a:pt x="0" y="0"/>
                  </a:lnTo>
                  <a:lnTo>
                    <a:pt x="0" y="3854196"/>
                  </a:lnTo>
                  <a:lnTo>
                    <a:pt x="874776" y="3854196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2775" y="3377184"/>
              <a:ext cx="958850" cy="1800225"/>
            </a:xfrm>
            <a:custGeom>
              <a:avLst/>
              <a:gdLst/>
              <a:ahLst/>
              <a:cxnLst/>
              <a:rect l="l" t="t" r="r" b="b"/>
              <a:pathLst>
                <a:path w="958850" h="1800225">
                  <a:moveTo>
                    <a:pt x="0" y="1799843"/>
                  </a:moveTo>
                  <a:lnTo>
                    <a:pt x="958596" y="1799843"/>
                  </a:lnTo>
                </a:path>
                <a:path w="958850" h="1800225">
                  <a:moveTo>
                    <a:pt x="0" y="1200911"/>
                  </a:moveTo>
                  <a:lnTo>
                    <a:pt x="958596" y="1200911"/>
                  </a:lnTo>
                </a:path>
                <a:path w="958850" h="1800225">
                  <a:moveTo>
                    <a:pt x="0" y="600455"/>
                  </a:moveTo>
                  <a:lnTo>
                    <a:pt x="958596" y="600455"/>
                  </a:lnTo>
                </a:path>
                <a:path w="958850" h="1800225">
                  <a:moveTo>
                    <a:pt x="0" y="0"/>
                  </a:moveTo>
                  <a:lnTo>
                    <a:pt x="9585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0" y="2802636"/>
              <a:ext cx="875030" cy="2974975"/>
            </a:xfrm>
            <a:custGeom>
              <a:avLst/>
              <a:gdLst/>
              <a:ahLst/>
              <a:cxnLst/>
              <a:rect l="l" t="t" r="r" b="b"/>
              <a:pathLst>
                <a:path w="875029" h="2974975">
                  <a:moveTo>
                    <a:pt x="874776" y="0"/>
                  </a:moveTo>
                  <a:lnTo>
                    <a:pt x="0" y="0"/>
                  </a:lnTo>
                  <a:lnTo>
                    <a:pt x="0" y="2974848"/>
                  </a:lnTo>
                  <a:lnTo>
                    <a:pt x="874776" y="2974848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C6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53004" y="2429967"/>
            <a:ext cx="1068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44.794.270,89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81783" y="6004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5995" y="60045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C6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234432" y="1432433"/>
          <a:ext cx="6332218" cy="4921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Codificado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Devengado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ejecución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7.266.842,34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378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6.580.313,49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90,55%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Eugenio 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7.614.588,26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6.981.083,94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91,68%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 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5.148.709,22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4.351.908,42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84,52%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6.356.506,05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5.429.261,71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85,41%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Manuela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5.552.723,75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378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3.708.652,99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66,79%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972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6.037.232,70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5.189.969,67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85,97%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4.728.864,21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4.254.307,39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89,96%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4.906.035,95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78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4.230.988,21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86,24%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Mariscal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965.917,20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844.107,30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87,39%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Unidad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Regula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Barrio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1.128.235,81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983.139,46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87,14%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SGCTyPC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2.414.507,35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2.240.538,31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92,79%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8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724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52.120.162,84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10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44.794.270,89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85,94%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7" name="object 17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9416" y="3023743"/>
            <a:ext cx="10337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85,94</a:t>
            </a:r>
            <a:r>
              <a:rPr sz="20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eje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ución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939" y="5926328"/>
            <a:ext cx="2930525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5240">
              <a:lnSpc>
                <a:spcPct val="100000"/>
              </a:lnSpc>
              <a:spcBef>
                <a:spcPts val="100"/>
              </a:spcBef>
              <a:tabLst>
                <a:tab pos="2219325" algn="l"/>
              </a:tabLst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Codificado	Devengado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al</a:t>
            </a:r>
            <a:r>
              <a:rPr sz="800" dirty="0">
                <a:latin typeface="Calibri"/>
                <a:cs typeface="Calibri"/>
              </a:rPr>
              <a:t> 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39" y="930655"/>
            <a:ext cx="638238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00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enero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a 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 2021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ts val="1000"/>
              </a:lnSpc>
            </a:pPr>
            <a:r>
              <a:rPr sz="1000" spc="-5" dirty="0">
                <a:latin typeface="Calibri"/>
                <a:cs typeface="Calibri"/>
              </a:rPr>
              <a:t>*Presupuesto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corriente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inversión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93726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52.120.162,84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996" y="2193035"/>
            <a:ext cx="6265163" cy="247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8511" y="6172198"/>
            <a:ext cx="3523487" cy="68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7017" y="1381125"/>
            <a:ext cx="98926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690" marR="2335530" indent="-635" algn="ctr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PRESUPUESTOS </a:t>
            </a:r>
            <a:r>
              <a:rPr sz="5400" spc="-20" dirty="0"/>
              <a:t> </a:t>
            </a:r>
            <a:r>
              <a:rPr sz="5400" spc="-100" dirty="0"/>
              <a:t>PARTICIPATIVOS</a:t>
            </a:r>
            <a:r>
              <a:rPr sz="5400" spc="-50" dirty="0"/>
              <a:t> </a:t>
            </a:r>
            <a:r>
              <a:rPr sz="5400" dirty="0"/>
              <a:t>&amp;</a:t>
            </a:r>
            <a:endParaRPr sz="5400"/>
          </a:p>
          <a:p>
            <a:pPr marL="12700" marR="5080" algn="ctr">
              <a:lnSpc>
                <a:spcPct val="100000"/>
              </a:lnSpc>
            </a:pPr>
            <a:r>
              <a:rPr sz="5400" spc="-10" dirty="0"/>
              <a:t>INFRAESTRUCTURA </a:t>
            </a:r>
            <a:r>
              <a:rPr sz="5400" spc="-50" dirty="0"/>
              <a:t>COMUNITARIA </a:t>
            </a:r>
            <a:r>
              <a:rPr sz="5400" spc="-1210" dirty="0"/>
              <a:t> </a:t>
            </a:r>
            <a:r>
              <a:rPr sz="5400" spc="-5" dirty="0"/>
              <a:t>2021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229357" y="4915357"/>
            <a:ext cx="79883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Secretaría</a:t>
            </a:r>
            <a:r>
              <a:rPr sz="2100" b="1" spc="1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C63433"/>
                </a:solidFill>
                <a:latin typeface="Calibri"/>
                <a:cs typeface="Calibri"/>
              </a:rPr>
              <a:t>General</a:t>
            </a:r>
            <a:r>
              <a:rPr sz="2100" b="1" spc="2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1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Coordinación </a:t>
            </a:r>
            <a:r>
              <a:rPr sz="2100" b="1" spc="-25" dirty="0">
                <a:solidFill>
                  <a:srgbClr val="C63433"/>
                </a:solidFill>
                <a:latin typeface="Calibri"/>
                <a:cs typeface="Calibri"/>
              </a:rPr>
              <a:t>Territorial</a:t>
            </a:r>
            <a:r>
              <a:rPr sz="2100" b="1" spc="1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y</a:t>
            </a:r>
            <a:r>
              <a:rPr sz="2100" b="1" spc="2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Participación</a:t>
            </a:r>
            <a:r>
              <a:rPr sz="2100" b="1" spc="-20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Ciudadana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408" y="1912620"/>
            <a:ext cx="3822700" cy="3869690"/>
            <a:chOff x="978408" y="1912620"/>
            <a:chExt cx="3822700" cy="3869690"/>
          </a:xfrm>
        </p:grpSpPr>
        <p:sp>
          <p:nvSpPr>
            <p:cNvPr id="3" name="object 3"/>
            <p:cNvSpPr/>
            <p:nvPr/>
          </p:nvSpPr>
          <p:spPr>
            <a:xfrm>
              <a:off x="978408" y="5775198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2026919" y="0"/>
                  </a:lnTo>
                </a:path>
                <a:path w="3822700">
                  <a:moveTo>
                    <a:pt x="2883407" y="0"/>
                  </a:moveTo>
                  <a:lnTo>
                    <a:pt x="3822191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8408" y="5779770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457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8408" y="2551176"/>
              <a:ext cx="3822700" cy="2420620"/>
            </a:xfrm>
            <a:custGeom>
              <a:avLst/>
              <a:gdLst/>
              <a:ahLst/>
              <a:cxnLst/>
              <a:rect l="l" t="t" r="r" b="b"/>
              <a:pathLst>
                <a:path w="3822700" h="2420620">
                  <a:moveTo>
                    <a:pt x="0" y="2420112"/>
                  </a:moveTo>
                  <a:lnTo>
                    <a:pt x="938784" y="2420112"/>
                  </a:lnTo>
                </a:path>
                <a:path w="3822700" h="2420620">
                  <a:moveTo>
                    <a:pt x="0" y="1612392"/>
                  </a:moveTo>
                  <a:lnTo>
                    <a:pt x="938784" y="1612392"/>
                  </a:lnTo>
                </a:path>
                <a:path w="3822700" h="2420620">
                  <a:moveTo>
                    <a:pt x="1795272" y="1612392"/>
                  </a:moveTo>
                  <a:lnTo>
                    <a:pt x="3822191" y="1612392"/>
                  </a:lnTo>
                </a:path>
                <a:path w="3822700" h="2420620">
                  <a:moveTo>
                    <a:pt x="0" y="806196"/>
                  </a:moveTo>
                  <a:lnTo>
                    <a:pt x="938784" y="806196"/>
                  </a:lnTo>
                </a:path>
                <a:path w="3822700" h="2420620">
                  <a:moveTo>
                    <a:pt x="1795272" y="806196"/>
                  </a:moveTo>
                  <a:lnTo>
                    <a:pt x="3822191" y="806196"/>
                  </a:lnTo>
                </a:path>
                <a:path w="3822700" h="2420620">
                  <a:moveTo>
                    <a:pt x="0" y="0"/>
                  </a:moveTo>
                  <a:lnTo>
                    <a:pt x="938784" y="0"/>
                  </a:lnTo>
                </a:path>
                <a:path w="3822700" h="2420620">
                  <a:moveTo>
                    <a:pt x="1795272" y="0"/>
                  </a:moveTo>
                  <a:lnTo>
                    <a:pt x="3822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7191" y="1912620"/>
              <a:ext cx="856615" cy="3865245"/>
            </a:xfrm>
            <a:custGeom>
              <a:avLst/>
              <a:gdLst/>
              <a:ahLst/>
              <a:cxnLst/>
              <a:rect l="l" t="t" r="r" b="b"/>
              <a:pathLst>
                <a:path w="856614" h="3865245">
                  <a:moveTo>
                    <a:pt x="856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856488" y="3864864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5328" y="5116068"/>
              <a:ext cx="856615" cy="661670"/>
            </a:xfrm>
            <a:custGeom>
              <a:avLst/>
              <a:gdLst/>
              <a:ahLst/>
              <a:cxnLst/>
              <a:rect l="l" t="t" r="r" b="b"/>
              <a:pathLst>
                <a:path w="856614" h="661670">
                  <a:moveTo>
                    <a:pt x="856488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856488" y="661415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B8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5708" y="1627708"/>
            <a:ext cx="38481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896619" algn="l"/>
                <a:tab pos="3834765" algn="l"/>
              </a:tabLst>
            </a:pPr>
            <a:r>
              <a:rPr sz="1400" b="1" spc="-5" dirty="0" smtClean="0">
                <a:solidFill>
                  <a:srgbClr val="404040"/>
                </a:solidFill>
                <a:latin typeface="Calibri"/>
                <a:cs typeface="Calibri"/>
              </a:rPr>
              <a:t>24.458.280,44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0979" y="4827854"/>
            <a:ext cx="20523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5104" algn="l"/>
                <a:tab pos="2038985" algn="l"/>
              </a:tabLst>
            </a:pP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 	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4.594.476,51	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2160" y="60045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4848" y="6004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B8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439664" y="1432433"/>
          <a:ext cx="5909309" cy="4716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Codificado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Devengado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238760" indent="1600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 de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ecución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18745" marR="111125" indent="533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Equinoccial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 La 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3.943.457,60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447.702,33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11,35%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659765" marR="20320" indent="-6311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Z Eugenio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3.776.890,90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769.498,70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20,37%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3.239.526,10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1.788.899,16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55,22%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9450" marR="6350" indent="-6661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3.358.062,10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419.733,34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12,50%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368935" marR="165100" indent="-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2.487.403,14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541020" marR="165100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3.459.814,23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409.543,27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11,84%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290830" marR="165100" indent="-1193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2.125.348,84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08">
                <a:tc>
                  <a:txBody>
                    <a:bodyPr/>
                    <a:lstStyle/>
                    <a:p>
                      <a:pPr marL="365760" marR="165100" indent="-193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2.067.777,53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759.099,71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36,71%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24.458.280,44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4.594.476,51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18,78%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5" name="object 15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86709" y="2664079"/>
            <a:ext cx="10337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18,78</a:t>
            </a:r>
            <a:r>
              <a:rPr sz="20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eje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ución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49601" y="5964504"/>
            <a:ext cx="6807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3432" y="5964504"/>
            <a:ext cx="7239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Devengado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39" y="6305422"/>
            <a:ext cx="25876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 al</a:t>
            </a:r>
            <a:r>
              <a:rPr sz="800" dirty="0">
                <a:latin typeface="Calibri"/>
                <a:cs typeface="Calibri"/>
              </a:rPr>
              <a:t> 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7464425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0" dirty="0"/>
              <a:t> </a:t>
            </a:r>
            <a:r>
              <a:rPr spc="-10" dirty="0"/>
              <a:t>Participativos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dirty="0"/>
              <a:t>IC</a:t>
            </a:r>
            <a:r>
              <a:rPr spc="-10" dirty="0"/>
              <a:t> </a:t>
            </a:r>
            <a:r>
              <a:rPr dirty="0"/>
              <a:t>2021</a:t>
            </a:r>
          </a:p>
          <a:p>
            <a:pPr marL="12700">
              <a:lnSpc>
                <a:spcPts val="2360"/>
              </a:lnSpc>
            </a:pPr>
            <a:r>
              <a:rPr sz="2100" spc="-5" dirty="0">
                <a:solidFill>
                  <a:srgbClr val="C63433"/>
                </a:solidFill>
              </a:rPr>
              <a:t>De</a:t>
            </a:r>
            <a:r>
              <a:rPr sz="2100" dirty="0">
                <a:solidFill>
                  <a:srgbClr val="C63433"/>
                </a:solidFill>
              </a:rPr>
              <a:t> </a:t>
            </a:r>
            <a:r>
              <a:rPr sz="2100" spc="-10" dirty="0">
                <a:solidFill>
                  <a:srgbClr val="C63433"/>
                </a:solidFill>
              </a:rPr>
              <a:t>enero</a:t>
            </a:r>
            <a:r>
              <a:rPr sz="2100" spc="-15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a</a:t>
            </a:r>
            <a:r>
              <a:rPr sz="2100" spc="-5" dirty="0">
                <a:solidFill>
                  <a:srgbClr val="C63433"/>
                </a:solidFill>
              </a:rPr>
              <a:t> septiembre </a:t>
            </a:r>
            <a:r>
              <a:rPr sz="2100" dirty="0">
                <a:solidFill>
                  <a:srgbClr val="C63433"/>
                </a:solidFill>
              </a:rPr>
              <a:t>2021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0" dirty="0"/>
              <a:t> </a:t>
            </a:r>
            <a:r>
              <a:rPr spc="-10" dirty="0"/>
              <a:t>Participativos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dirty="0"/>
              <a:t>IC</a:t>
            </a:r>
            <a:r>
              <a:rPr spc="-10" dirty="0"/>
              <a:t> </a:t>
            </a:r>
            <a:r>
              <a:rPr dirty="0"/>
              <a:t>2021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408" y="1813560"/>
            <a:ext cx="3822700" cy="3968750"/>
            <a:chOff x="978408" y="1813560"/>
            <a:chExt cx="3822700" cy="3968750"/>
          </a:xfrm>
        </p:grpSpPr>
        <p:sp>
          <p:nvSpPr>
            <p:cNvPr id="4" name="object 4"/>
            <p:cNvSpPr/>
            <p:nvPr/>
          </p:nvSpPr>
          <p:spPr>
            <a:xfrm>
              <a:off x="978408" y="5775198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2026919" y="0"/>
                  </a:lnTo>
                </a:path>
                <a:path w="3822700">
                  <a:moveTo>
                    <a:pt x="2883407" y="0"/>
                  </a:moveTo>
                  <a:lnTo>
                    <a:pt x="3822191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8408" y="5779769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457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8408" y="3035808"/>
              <a:ext cx="2026920" cy="1370330"/>
            </a:xfrm>
            <a:custGeom>
              <a:avLst/>
              <a:gdLst/>
              <a:ahLst/>
              <a:cxnLst/>
              <a:rect l="l" t="t" r="r" b="b"/>
              <a:pathLst>
                <a:path w="2026920" h="1370329">
                  <a:moveTo>
                    <a:pt x="0" y="1370075"/>
                  </a:moveTo>
                  <a:lnTo>
                    <a:pt x="938784" y="1370075"/>
                  </a:lnTo>
                </a:path>
                <a:path w="2026920" h="1370329">
                  <a:moveTo>
                    <a:pt x="1795272" y="1370075"/>
                  </a:moveTo>
                  <a:lnTo>
                    <a:pt x="2026919" y="1370075"/>
                  </a:lnTo>
                </a:path>
                <a:path w="2026920" h="1370329">
                  <a:moveTo>
                    <a:pt x="0" y="0"/>
                  </a:moveTo>
                  <a:lnTo>
                    <a:pt x="938784" y="0"/>
                  </a:lnTo>
                </a:path>
                <a:path w="2026920" h="1370329">
                  <a:moveTo>
                    <a:pt x="1795272" y="0"/>
                  </a:moveTo>
                  <a:lnTo>
                    <a:pt x="202691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7191" y="1813560"/>
              <a:ext cx="856615" cy="3964304"/>
            </a:xfrm>
            <a:custGeom>
              <a:avLst/>
              <a:gdLst/>
              <a:ahLst/>
              <a:cxnLst/>
              <a:rect l="l" t="t" r="r" b="b"/>
              <a:pathLst>
                <a:path w="856614" h="3964304">
                  <a:moveTo>
                    <a:pt x="856488" y="0"/>
                  </a:moveTo>
                  <a:lnTo>
                    <a:pt x="0" y="0"/>
                  </a:lnTo>
                  <a:lnTo>
                    <a:pt x="0" y="3963924"/>
                  </a:lnTo>
                  <a:lnTo>
                    <a:pt x="856488" y="3963924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1815" y="3035808"/>
              <a:ext cx="939165" cy="1370330"/>
            </a:xfrm>
            <a:custGeom>
              <a:avLst/>
              <a:gdLst/>
              <a:ahLst/>
              <a:cxnLst/>
              <a:rect l="l" t="t" r="r" b="b"/>
              <a:pathLst>
                <a:path w="939164" h="1370329">
                  <a:moveTo>
                    <a:pt x="0" y="1370075"/>
                  </a:moveTo>
                  <a:lnTo>
                    <a:pt x="938784" y="1370075"/>
                  </a:lnTo>
                </a:path>
                <a:path w="939164" h="1370329">
                  <a:moveTo>
                    <a:pt x="0" y="0"/>
                  </a:moveTo>
                  <a:lnTo>
                    <a:pt x="9387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5328" y="2900172"/>
              <a:ext cx="856615" cy="2877820"/>
            </a:xfrm>
            <a:custGeom>
              <a:avLst/>
              <a:gdLst/>
              <a:ahLst/>
              <a:cxnLst/>
              <a:rect l="l" t="t" r="r" b="b"/>
              <a:pathLst>
                <a:path w="856614" h="2877820">
                  <a:moveTo>
                    <a:pt x="856488" y="0"/>
                  </a:moveTo>
                  <a:lnTo>
                    <a:pt x="0" y="0"/>
                  </a:lnTo>
                  <a:lnTo>
                    <a:pt x="0" y="2877312"/>
                  </a:lnTo>
                  <a:lnTo>
                    <a:pt x="856488" y="287731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B8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65708" y="1523238"/>
            <a:ext cx="38481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6460" algn="l"/>
                <a:tab pos="3834765" algn="l"/>
              </a:tabLst>
            </a:pP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 	</a:t>
            </a: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24.302.521,20	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2160" y="60045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4848" y="6004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B8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439664" y="1432433"/>
          <a:ext cx="5909309" cy="4716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Codificado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Devengado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238760" indent="1600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 de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ecución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18745" marR="111125" indent="533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Equinoccial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 La 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3.925.698,36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3.616.704,56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659765" marR="20320" indent="-6311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Z Eugenio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3.776.890,90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3.521.747,21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3.239.526,10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2.588.610,51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9450" marR="6350" indent="-6661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3.358.062,10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2.695.733,45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368935" marR="165100" indent="-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2.487.403,14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1.186.258,47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48%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541020" marR="165100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3.321.814,23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3.028.963,37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290830" marR="165100" indent="-1193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2.125.348,84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2.083.533,69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98%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08">
                <a:tc>
                  <a:txBody>
                    <a:bodyPr/>
                    <a:lstStyle/>
                    <a:p>
                      <a:pPr marL="365760" marR="165100" indent="-193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2.067.777,53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1.771.278,71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86%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24.302.521,20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20.492.829,97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40811" y="2594610"/>
            <a:ext cx="2147570" cy="134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20.492.829,97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19200">
              <a:lnSpc>
                <a:spcPct val="100000"/>
              </a:lnSpc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84,00</a:t>
            </a:r>
            <a:r>
              <a:rPr sz="20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125855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ejecu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01" y="5964504"/>
            <a:ext cx="6807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3432" y="5964504"/>
            <a:ext cx="7239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Devengado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939" y="6305422"/>
            <a:ext cx="25876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 al</a:t>
            </a:r>
            <a:r>
              <a:rPr sz="800" dirty="0">
                <a:latin typeface="Calibri"/>
                <a:cs typeface="Calibri"/>
              </a:rPr>
              <a:t> 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939" y="930655"/>
            <a:ext cx="3553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lang="es-MX" sz="2100" b="1" spc="-5" dirty="0" smtClean="0">
                <a:solidFill>
                  <a:srgbClr val="C63433"/>
                </a:solidFill>
                <a:latin typeface="Calibri"/>
                <a:cs typeface="Calibri"/>
              </a:rPr>
              <a:t>enero</a:t>
            </a:r>
            <a:r>
              <a:rPr sz="2100" b="1" spc="-15" dirty="0" smtClean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a</a:t>
            </a:r>
            <a:r>
              <a:rPr sz="2100" b="1" spc="-1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2021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6246876"/>
            <a:ext cx="3822700" cy="0"/>
          </a:xfrm>
          <a:custGeom>
            <a:avLst/>
            <a:gdLst/>
            <a:ahLst/>
            <a:cxnLst/>
            <a:rect l="l" t="t" r="r" b="b"/>
            <a:pathLst>
              <a:path w="3822700">
                <a:moveTo>
                  <a:pt x="0" y="0"/>
                </a:moveTo>
                <a:lnTo>
                  <a:pt x="382219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8408" y="2144267"/>
            <a:ext cx="3822700" cy="3644265"/>
            <a:chOff x="978408" y="2144267"/>
            <a:chExt cx="3822700" cy="3644265"/>
          </a:xfrm>
        </p:grpSpPr>
        <p:sp>
          <p:nvSpPr>
            <p:cNvPr id="4" name="object 4"/>
            <p:cNvSpPr/>
            <p:nvPr/>
          </p:nvSpPr>
          <p:spPr>
            <a:xfrm>
              <a:off x="978408" y="2810255"/>
              <a:ext cx="3822700" cy="2291080"/>
            </a:xfrm>
            <a:custGeom>
              <a:avLst/>
              <a:gdLst/>
              <a:ahLst/>
              <a:cxnLst/>
              <a:rect l="l" t="t" r="r" b="b"/>
              <a:pathLst>
                <a:path w="3822700" h="2291079">
                  <a:moveTo>
                    <a:pt x="0" y="2290572"/>
                  </a:moveTo>
                  <a:lnTo>
                    <a:pt x="938784" y="2290572"/>
                  </a:lnTo>
                </a:path>
                <a:path w="3822700" h="2291079">
                  <a:moveTo>
                    <a:pt x="1795272" y="2290572"/>
                  </a:moveTo>
                  <a:lnTo>
                    <a:pt x="2026919" y="2290572"/>
                  </a:lnTo>
                </a:path>
                <a:path w="3822700" h="2291079">
                  <a:moveTo>
                    <a:pt x="0" y="1146048"/>
                  </a:moveTo>
                  <a:lnTo>
                    <a:pt x="938784" y="1146048"/>
                  </a:lnTo>
                </a:path>
                <a:path w="3822700" h="2291079">
                  <a:moveTo>
                    <a:pt x="1795272" y="1146048"/>
                  </a:moveTo>
                  <a:lnTo>
                    <a:pt x="3822191" y="1146048"/>
                  </a:lnTo>
                </a:path>
                <a:path w="3822700" h="2291079">
                  <a:moveTo>
                    <a:pt x="0" y="0"/>
                  </a:moveTo>
                  <a:lnTo>
                    <a:pt x="938784" y="0"/>
                  </a:lnTo>
                </a:path>
                <a:path w="3822700" h="2291079">
                  <a:moveTo>
                    <a:pt x="1795272" y="0"/>
                  </a:moveTo>
                  <a:lnTo>
                    <a:pt x="3822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7191" y="2144267"/>
              <a:ext cx="856615" cy="3644265"/>
            </a:xfrm>
            <a:custGeom>
              <a:avLst/>
              <a:gdLst/>
              <a:ahLst/>
              <a:cxnLst/>
              <a:rect l="l" t="t" r="r" b="b"/>
              <a:pathLst>
                <a:path w="856614" h="3644265">
                  <a:moveTo>
                    <a:pt x="856488" y="0"/>
                  </a:moveTo>
                  <a:lnTo>
                    <a:pt x="0" y="0"/>
                  </a:lnTo>
                  <a:lnTo>
                    <a:pt x="0" y="3643884"/>
                  </a:lnTo>
                  <a:lnTo>
                    <a:pt x="856488" y="3643884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1815" y="5100827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5328" y="5017007"/>
              <a:ext cx="856615" cy="771525"/>
            </a:xfrm>
            <a:custGeom>
              <a:avLst/>
              <a:gdLst/>
              <a:ahLst/>
              <a:cxnLst/>
              <a:rect l="l" t="t" r="r" b="b"/>
              <a:pathLst>
                <a:path w="856614" h="771525">
                  <a:moveTo>
                    <a:pt x="856488" y="0"/>
                  </a:moveTo>
                  <a:lnTo>
                    <a:pt x="0" y="0"/>
                  </a:lnTo>
                  <a:lnTo>
                    <a:pt x="0" y="771143"/>
                  </a:lnTo>
                  <a:lnTo>
                    <a:pt x="856488" y="771143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B82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78408" y="1664207"/>
            <a:ext cx="3822700" cy="0"/>
          </a:xfrm>
          <a:custGeom>
            <a:avLst/>
            <a:gdLst/>
            <a:ahLst/>
            <a:cxnLst/>
            <a:rect l="l" t="t" r="r" b="b"/>
            <a:pathLst>
              <a:path w="3822700">
                <a:moveTo>
                  <a:pt x="0" y="0"/>
                </a:moveTo>
                <a:lnTo>
                  <a:pt x="382219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12163" y="1740154"/>
            <a:ext cx="1068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15.906.212,10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8470" y="4649851"/>
            <a:ext cx="974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3.366.501,97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2160" y="60045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4848" y="6004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B8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439664" y="1432433"/>
          <a:ext cx="5909309" cy="4716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Codificado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Devengado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238760" indent="1600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 de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ecución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18745" marR="111125" indent="533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Equinoccial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 La 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2.672.441,84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425.836,37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15,93%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659765" marR="20320" indent="-6311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Z Eugenio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2.337.489,65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699.463,47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29,92%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2.082.476,10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1.016.952,15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48,83%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9450" marR="6350" indent="-6661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2.170.763,89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419.733,34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19,34%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368935" marR="165100" indent="-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1.653.582,10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541020" marR="165100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2.230.816,85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180.881,02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8,11%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290830" marR="165100" indent="-1193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1.400.455,14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0,00%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08">
                <a:tc>
                  <a:txBody>
                    <a:bodyPr/>
                    <a:lstStyle/>
                    <a:p>
                      <a:pPr marL="365760" marR="165100" indent="-193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1.358.186,53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623.635,62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45,92%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15.906.212,10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3.366.501,97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21,16%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40507" y="3106293"/>
            <a:ext cx="10337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21,16</a:t>
            </a:r>
            <a:r>
              <a:rPr sz="20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eje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ución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01" y="5964504"/>
            <a:ext cx="6807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3432" y="5964504"/>
            <a:ext cx="7239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Devengado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939" y="6305422"/>
            <a:ext cx="25876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 al</a:t>
            </a:r>
            <a:r>
              <a:rPr sz="800" dirty="0">
                <a:latin typeface="Calibri"/>
                <a:cs typeface="Calibri"/>
              </a:rPr>
              <a:t> 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6620509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5" dirty="0"/>
              <a:t> </a:t>
            </a:r>
            <a:r>
              <a:rPr spc="-10" dirty="0"/>
              <a:t>Participativos</a:t>
            </a:r>
            <a:r>
              <a:rPr spc="-45" dirty="0"/>
              <a:t> </a:t>
            </a:r>
            <a:r>
              <a:rPr dirty="0"/>
              <a:t>2021</a:t>
            </a:r>
          </a:p>
          <a:p>
            <a:pPr marL="12700">
              <a:lnSpc>
                <a:spcPts val="2360"/>
              </a:lnSpc>
            </a:pPr>
            <a:r>
              <a:rPr sz="2100" spc="-5" dirty="0">
                <a:solidFill>
                  <a:srgbClr val="C63433"/>
                </a:solidFill>
              </a:rPr>
              <a:t>De</a:t>
            </a:r>
            <a:r>
              <a:rPr sz="2100" dirty="0">
                <a:solidFill>
                  <a:srgbClr val="C63433"/>
                </a:solidFill>
              </a:rPr>
              <a:t> </a:t>
            </a:r>
            <a:r>
              <a:rPr sz="2100" spc="-10" dirty="0">
                <a:solidFill>
                  <a:srgbClr val="C63433"/>
                </a:solidFill>
              </a:rPr>
              <a:t>enero</a:t>
            </a:r>
            <a:r>
              <a:rPr sz="2100" spc="-15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a</a:t>
            </a:r>
            <a:r>
              <a:rPr sz="2100" spc="-5" dirty="0">
                <a:solidFill>
                  <a:srgbClr val="C63433"/>
                </a:solidFill>
              </a:rPr>
              <a:t> septiembre </a:t>
            </a:r>
            <a:r>
              <a:rPr sz="2100" dirty="0">
                <a:solidFill>
                  <a:srgbClr val="C63433"/>
                </a:solidFill>
              </a:rPr>
              <a:t>2021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408" y="2034539"/>
            <a:ext cx="3822700" cy="3747770"/>
            <a:chOff x="978408" y="2034539"/>
            <a:chExt cx="3822700" cy="3747770"/>
          </a:xfrm>
        </p:grpSpPr>
        <p:sp>
          <p:nvSpPr>
            <p:cNvPr id="3" name="object 3"/>
            <p:cNvSpPr/>
            <p:nvPr/>
          </p:nvSpPr>
          <p:spPr>
            <a:xfrm>
              <a:off x="978408" y="5775198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2026919" y="0"/>
                  </a:lnTo>
                </a:path>
                <a:path w="3822700">
                  <a:moveTo>
                    <a:pt x="2883407" y="0"/>
                  </a:moveTo>
                  <a:lnTo>
                    <a:pt x="3822191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8408" y="5779769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457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8408" y="3284219"/>
              <a:ext cx="2026920" cy="1247140"/>
            </a:xfrm>
            <a:custGeom>
              <a:avLst/>
              <a:gdLst/>
              <a:ahLst/>
              <a:cxnLst/>
              <a:rect l="l" t="t" r="r" b="b"/>
              <a:pathLst>
                <a:path w="2026920" h="1247139">
                  <a:moveTo>
                    <a:pt x="0" y="1246631"/>
                  </a:moveTo>
                  <a:lnTo>
                    <a:pt x="938784" y="1246631"/>
                  </a:lnTo>
                </a:path>
                <a:path w="2026920" h="1247139">
                  <a:moveTo>
                    <a:pt x="1795272" y="1246631"/>
                  </a:moveTo>
                  <a:lnTo>
                    <a:pt x="2026919" y="1246631"/>
                  </a:lnTo>
                </a:path>
                <a:path w="2026920" h="1247139">
                  <a:moveTo>
                    <a:pt x="0" y="0"/>
                  </a:moveTo>
                  <a:lnTo>
                    <a:pt x="938784" y="0"/>
                  </a:lnTo>
                </a:path>
                <a:path w="2026920" h="1247139">
                  <a:moveTo>
                    <a:pt x="1795272" y="0"/>
                  </a:moveTo>
                  <a:lnTo>
                    <a:pt x="202691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8408" y="2039111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7191" y="2061971"/>
              <a:ext cx="856615" cy="3716020"/>
            </a:xfrm>
            <a:custGeom>
              <a:avLst/>
              <a:gdLst/>
              <a:ahLst/>
              <a:cxnLst/>
              <a:rect l="l" t="t" r="r" b="b"/>
              <a:pathLst>
                <a:path w="856614" h="3716020">
                  <a:moveTo>
                    <a:pt x="856488" y="0"/>
                  </a:moveTo>
                  <a:lnTo>
                    <a:pt x="0" y="0"/>
                  </a:lnTo>
                  <a:lnTo>
                    <a:pt x="0" y="3715512"/>
                  </a:lnTo>
                  <a:lnTo>
                    <a:pt x="856488" y="371551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1815" y="3284219"/>
              <a:ext cx="939165" cy="1247140"/>
            </a:xfrm>
            <a:custGeom>
              <a:avLst/>
              <a:gdLst/>
              <a:ahLst/>
              <a:cxnLst/>
              <a:rect l="l" t="t" r="r" b="b"/>
              <a:pathLst>
                <a:path w="939164" h="1247139">
                  <a:moveTo>
                    <a:pt x="0" y="1246631"/>
                  </a:moveTo>
                  <a:lnTo>
                    <a:pt x="938784" y="1246631"/>
                  </a:lnTo>
                </a:path>
                <a:path w="939164" h="1247139">
                  <a:moveTo>
                    <a:pt x="0" y="0"/>
                  </a:moveTo>
                  <a:lnTo>
                    <a:pt x="9387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5328" y="2610611"/>
              <a:ext cx="856615" cy="3167380"/>
            </a:xfrm>
            <a:custGeom>
              <a:avLst/>
              <a:gdLst/>
              <a:ahLst/>
              <a:cxnLst/>
              <a:rect l="l" t="t" r="r" b="b"/>
              <a:pathLst>
                <a:path w="856614" h="3167379">
                  <a:moveTo>
                    <a:pt x="856488" y="0"/>
                  </a:moveTo>
                  <a:lnTo>
                    <a:pt x="0" y="0"/>
                  </a:lnTo>
                  <a:lnTo>
                    <a:pt x="0" y="3166872"/>
                  </a:lnTo>
                  <a:lnTo>
                    <a:pt x="856488" y="316687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C6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10689" y="1657857"/>
            <a:ext cx="2307590" cy="823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15.405.172,07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54760">
              <a:lnSpc>
                <a:spcPct val="100000"/>
              </a:lnSpc>
              <a:spcBef>
                <a:spcPts val="1210"/>
              </a:spcBef>
            </a:pPr>
            <a:r>
              <a:rPr sz="1400" b="1" spc="-5" dirty="0">
                <a:solidFill>
                  <a:srgbClr val="404040"/>
                </a:solidFill>
                <a:latin typeface="Calibri"/>
                <a:cs typeface="Calibri"/>
              </a:rPr>
              <a:t>13.206.606,45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42160" y="60045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4848" y="6004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C6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439664" y="1432433"/>
          <a:ext cx="5909309" cy="4716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Entidad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Codificado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Devengado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238760" indent="1600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 de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ecución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18745" marR="111125" indent="533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Equinoccial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 La Delicia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2.412.932,74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2.173.443,11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90,07%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659765" marR="20320" indent="-6311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Z Eugenio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Espejo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2.271.847,36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2.140.546,97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94,22%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Calderón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2.082.476,10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1.714.125,59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82,31%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679450" marR="6350" indent="-6661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Eloy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Alfaro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1.890.573,95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1.492.455,67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78,94%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368935" marR="165100" indent="-196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Manuela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Sáenz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1.653.582,10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1.030.606,54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62,33%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4">
                <a:tc>
                  <a:txBody>
                    <a:bodyPr/>
                    <a:lstStyle/>
                    <a:p>
                      <a:pPr marL="541020" marR="165100" indent="-3689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Quitumbe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2.210.946,66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1.925.198,50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87,08%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290830" marR="165100" indent="-1193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Tumbaco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1.478.394,70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1.443.443,13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97,64%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08">
                <a:tc>
                  <a:txBody>
                    <a:bodyPr/>
                    <a:lstStyle/>
                    <a:p>
                      <a:pPr marL="365760" marR="165100" indent="-193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Zonal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Valle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Chillos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1.404.418,46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1.286.786,94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91,62%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15.405.172,07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13.206.606,45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85,73%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54602" y="3460241"/>
            <a:ext cx="10337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85,73</a:t>
            </a:r>
            <a:r>
              <a:rPr sz="20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ejecu</a:t>
            </a:r>
            <a:r>
              <a:rPr sz="2000" b="1" spc="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9601" y="5964504"/>
            <a:ext cx="68072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3432" y="5964504"/>
            <a:ext cx="7239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Devengado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939" y="6305422"/>
            <a:ext cx="25876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libri"/>
                <a:cs typeface="Calibri"/>
              </a:rPr>
              <a:t>*Fuente: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Sistema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Ciudad,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corte al</a:t>
            </a:r>
            <a:r>
              <a:rPr sz="800" dirty="0">
                <a:latin typeface="Calibri"/>
                <a:cs typeface="Calibri"/>
              </a:rPr>
              <a:t> 31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diciembre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6620509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5"/>
              </a:spcBef>
            </a:pPr>
            <a:r>
              <a:rPr spc="-15" dirty="0"/>
              <a:t>Presupuestos</a:t>
            </a:r>
            <a:r>
              <a:rPr spc="-65" dirty="0"/>
              <a:t> </a:t>
            </a:r>
            <a:r>
              <a:rPr spc="-10" dirty="0"/>
              <a:t>Participativos</a:t>
            </a:r>
            <a:r>
              <a:rPr spc="-45" dirty="0"/>
              <a:t> </a:t>
            </a:r>
            <a:r>
              <a:rPr dirty="0"/>
              <a:t>2021</a:t>
            </a:r>
          </a:p>
          <a:p>
            <a:pPr marL="12700">
              <a:lnSpc>
                <a:spcPts val="2360"/>
              </a:lnSpc>
            </a:pPr>
            <a:r>
              <a:rPr sz="2100" spc="-5" dirty="0">
                <a:solidFill>
                  <a:srgbClr val="C63433"/>
                </a:solidFill>
              </a:rPr>
              <a:t>De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lang="es-MX" sz="2100" spc="-5" dirty="0" smtClean="0">
                <a:solidFill>
                  <a:srgbClr val="C63433"/>
                </a:solidFill>
              </a:rPr>
              <a:t>enero</a:t>
            </a:r>
            <a:r>
              <a:rPr sz="2100" spc="-10" dirty="0" smtClean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a</a:t>
            </a:r>
            <a:r>
              <a:rPr sz="2100" spc="-15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diciembre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de</a:t>
            </a:r>
            <a:r>
              <a:rPr sz="2100" spc="-10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2021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950677" y="6332385"/>
            <a:ext cx="434340" cy="308610"/>
          </a:xfrm>
          <a:custGeom>
            <a:avLst/>
            <a:gdLst/>
            <a:ahLst/>
            <a:cxnLst/>
            <a:rect l="l" t="t" r="r" b="b"/>
            <a:pathLst>
              <a:path w="434340" h="308609">
                <a:moveTo>
                  <a:pt x="254330" y="261023"/>
                </a:moveTo>
                <a:lnTo>
                  <a:pt x="239369" y="261023"/>
                </a:lnTo>
                <a:lnTo>
                  <a:pt x="235635" y="264655"/>
                </a:lnTo>
                <a:lnTo>
                  <a:pt x="224421" y="264655"/>
                </a:lnTo>
                <a:lnTo>
                  <a:pt x="216928" y="261023"/>
                </a:lnTo>
                <a:lnTo>
                  <a:pt x="201968" y="261023"/>
                </a:lnTo>
                <a:lnTo>
                  <a:pt x="194487" y="257390"/>
                </a:lnTo>
                <a:lnTo>
                  <a:pt x="187007" y="250139"/>
                </a:lnTo>
                <a:lnTo>
                  <a:pt x="179527" y="246519"/>
                </a:lnTo>
                <a:lnTo>
                  <a:pt x="175793" y="242900"/>
                </a:lnTo>
                <a:lnTo>
                  <a:pt x="168300" y="239280"/>
                </a:lnTo>
                <a:lnTo>
                  <a:pt x="164566" y="232016"/>
                </a:lnTo>
                <a:lnTo>
                  <a:pt x="180644" y="225272"/>
                </a:lnTo>
                <a:lnTo>
                  <a:pt x="194957" y="216154"/>
                </a:lnTo>
                <a:lnTo>
                  <a:pt x="226161" y="175196"/>
                </a:lnTo>
                <a:lnTo>
                  <a:pt x="234873" y="137312"/>
                </a:lnTo>
                <a:lnTo>
                  <a:pt x="235635" y="119634"/>
                </a:lnTo>
                <a:lnTo>
                  <a:pt x="234124" y="93802"/>
                </a:lnTo>
                <a:lnTo>
                  <a:pt x="219849" y="50304"/>
                </a:lnTo>
                <a:lnTo>
                  <a:pt x="188112" y="18351"/>
                </a:lnTo>
                <a:lnTo>
                  <a:pt x="179527" y="13843"/>
                </a:lnTo>
                <a:lnTo>
                  <a:pt x="179527" y="123266"/>
                </a:lnTo>
                <a:lnTo>
                  <a:pt x="178765" y="138899"/>
                </a:lnTo>
                <a:lnTo>
                  <a:pt x="164566" y="177647"/>
                </a:lnTo>
                <a:lnTo>
                  <a:pt x="119684" y="195770"/>
                </a:lnTo>
                <a:lnTo>
                  <a:pt x="106362" y="194411"/>
                </a:lnTo>
                <a:lnTo>
                  <a:pt x="67729" y="164503"/>
                </a:lnTo>
                <a:lnTo>
                  <a:pt x="59842" y="119634"/>
                </a:lnTo>
                <a:lnTo>
                  <a:pt x="60604" y="104000"/>
                </a:lnTo>
                <a:lnTo>
                  <a:pt x="74803" y="65252"/>
                </a:lnTo>
                <a:lnTo>
                  <a:pt x="119684" y="43510"/>
                </a:lnTo>
                <a:lnTo>
                  <a:pt x="133007" y="44869"/>
                </a:lnTo>
                <a:lnTo>
                  <a:pt x="171640" y="76873"/>
                </a:lnTo>
                <a:lnTo>
                  <a:pt x="179527" y="123266"/>
                </a:lnTo>
                <a:lnTo>
                  <a:pt x="179527" y="13843"/>
                </a:lnTo>
                <a:lnTo>
                  <a:pt x="168770" y="8166"/>
                </a:lnTo>
                <a:lnTo>
                  <a:pt x="147320" y="2044"/>
                </a:lnTo>
                <a:lnTo>
                  <a:pt x="123431" y="0"/>
                </a:lnTo>
                <a:lnTo>
                  <a:pt x="96774" y="2044"/>
                </a:lnTo>
                <a:lnTo>
                  <a:pt x="51892" y="18351"/>
                </a:lnTo>
                <a:lnTo>
                  <a:pt x="18935" y="52400"/>
                </a:lnTo>
                <a:lnTo>
                  <a:pt x="2095" y="97370"/>
                </a:lnTo>
                <a:lnTo>
                  <a:pt x="0" y="123266"/>
                </a:lnTo>
                <a:lnTo>
                  <a:pt x="635" y="136232"/>
                </a:lnTo>
                <a:lnTo>
                  <a:pt x="2336" y="148183"/>
                </a:lnTo>
                <a:lnTo>
                  <a:pt x="4724" y="159461"/>
                </a:lnTo>
                <a:lnTo>
                  <a:pt x="7480" y="170395"/>
                </a:lnTo>
                <a:lnTo>
                  <a:pt x="13081" y="179120"/>
                </a:lnTo>
                <a:lnTo>
                  <a:pt x="24307" y="197916"/>
                </a:lnTo>
                <a:lnTo>
                  <a:pt x="55156" y="226529"/>
                </a:lnTo>
                <a:lnTo>
                  <a:pt x="97243" y="238645"/>
                </a:lnTo>
                <a:lnTo>
                  <a:pt x="108470" y="239280"/>
                </a:lnTo>
                <a:lnTo>
                  <a:pt x="116243" y="246862"/>
                </a:lnTo>
                <a:lnTo>
                  <a:pt x="122961" y="253771"/>
                </a:lnTo>
                <a:lnTo>
                  <a:pt x="128981" y="260680"/>
                </a:lnTo>
                <a:lnTo>
                  <a:pt x="134645" y="268274"/>
                </a:lnTo>
                <a:lnTo>
                  <a:pt x="140843" y="273710"/>
                </a:lnTo>
                <a:lnTo>
                  <a:pt x="154635" y="284581"/>
                </a:lnTo>
                <a:lnTo>
                  <a:pt x="160832" y="290017"/>
                </a:lnTo>
                <a:lnTo>
                  <a:pt x="166497" y="292735"/>
                </a:lnTo>
                <a:lnTo>
                  <a:pt x="172516" y="295465"/>
                </a:lnTo>
                <a:lnTo>
                  <a:pt x="179235" y="298183"/>
                </a:lnTo>
                <a:lnTo>
                  <a:pt x="187007" y="300888"/>
                </a:lnTo>
                <a:lnTo>
                  <a:pt x="193255" y="303555"/>
                </a:lnTo>
                <a:lnTo>
                  <a:pt x="200571" y="305879"/>
                </a:lnTo>
                <a:lnTo>
                  <a:pt x="208572" y="307530"/>
                </a:lnTo>
                <a:lnTo>
                  <a:pt x="216928" y="308152"/>
                </a:lnTo>
                <a:lnTo>
                  <a:pt x="231889" y="308152"/>
                </a:lnTo>
                <a:lnTo>
                  <a:pt x="239369" y="304533"/>
                </a:lnTo>
                <a:lnTo>
                  <a:pt x="254330" y="304533"/>
                </a:lnTo>
                <a:lnTo>
                  <a:pt x="254330" y="264655"/>
                </a:lnTo>
                <a:lnTo>
                  <a:pt x="254330" y="261023"/>
                </a:lnTo>
                <a:close/>
              </a:path>
              <a:path w="434340" h="308609">
                <a:moveTo>
                  <a:pt x="433870" y="68884"/>
                </a:moveTo>
                <a:lnTo>
                  <a:pt x="381508" y="68884"/>
                </a:lnTo>
                <a:lnTo>
                  <a:pt x="381381" y="174307"/>
                </a:lnTo>
                <a:lnTo>
                  <a:pt x="380568" y="180809"/>
                </a:lnTo>
                <a:lnTo>
                  <a:pt x="378345" y="186639"/>
                </a:lnTo>
                <a:lnTo>
                  <a:pt x="374027" y="192138"/>
                </a:lnTo>
                <a:lnTo>
                  <a:pt x="366547" y="199390"/>
                </a:lnTo>
                <a:lnTo>
                  <a:pt x="359054" y="203009"/>
                </a:lnTo>
                <a:lnTo>
                  <a:pt x="351586" y="203009"/>
                </a:lnTo>
                <a:lnTo>
                  <a:pt x="339013" y="200406"/>
                </a:lnTo>
                <a:lnTo>
                  <a:pt x="329615" y="193052"/>
                </a:lnTo>
                <a:lnTo>
                  <a:pt x="323710" y="181610"/>
                </a:lnTo>
                <a:lnTo>
                  <a:pt x="321665" y="166763"/>
                </a:lnTo>
                <a:lnTo>
                  <a:pt x="321665" y="68884"/>
                </a:lnTo>
                <a:lnTo>
                  <a:pt x="269290" y="68884"/>
                </a:lnTo>
                <a:lnTo>
                  <a:pt x="269290" y="170395"/>
                </a:lnTo>
                <a:lnTo>
                  <a:pt x="272859" y="201599"/>
                </a:lnTo>
                <a:lnTo>
                  <a:pt x="283794" y="224320"/>
                </a:lnTo>
                <a:lnTo>
                  <a:pt x="302437" y="238201"/>
                </a:lnTo>
                <a:lnTo>
                  <a:pt x="329145" y="242900"/>
                </a:lnTo>
                <a:lnTo>
                  <a:pt x="345211" y="240855"/>
                </a:lnTo>
                <a:lnTo>
                  <a:pt x="359537" y="234734"/>
                </a:lnTo>
                <a:lnTo>
                  <a:pt x="371741" y="224548"/>
                </a:lnTo>
                <a:lnTo>
                  <a:pt x="381508" y="210261"/>
                </a:lnTo>
                <a:lnTo>
                  <a:pt x="381508" y="235648"/>
                </a:lnTo>
                <a:lnTo>
                  <a:pt x="433870" y="235648"/>
                </a:lnTo>
                <a:lnTo>
                  <a:pt x="433870" y="210261"/>
                </a:lnTo>
                <a:lnTo>
                  <a:pt x="433870" y="203009"/>
                </a:lnTo>
                <a:lnTo>
                  <a:pt x="433870" y="68884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9975" y="6321503"/>
            <a:ext cx="617220" cy="478790"/>
            <a:chOff x="11219975" y="6321503"/>
            <a:chExt cx="617220" cy="478790"/>
          </a:xfrm>
        </p:grpSpPr>
        <p:sp>
          <p:nvSpPr>
            <p:cNvPr id="5" name="object 5"/>
            <p:cNvSpPr/>
            <p:nvPr/>
          </p:nvSpPr>
          <p:spPr>
            <a:xfrm>
              <a:off x="11429438" y="6404899"/>
              <a:ext cx="56515" cy="163195"/>
            </a:xfrm>
            <a:custGeom>
              <a:avLst/>
              <a:gdLst/>
              <a:ahLst/>
              <a:cxnLst/>
              <a:rect l="l" t="t" r="r" b="b"/>
              <a:pathLst>
                <a:path w="56515" h="163195">
                  <a:moveTo>
                    <a:pt x="56106" y="0"/>
                  </a:moveTo>
                  <a:lnTo>
                    <a:pt x="0" y="0"/>
                  </a:lnTo>
                  <a:lnTo>
                    <a:pt x="0" y="163133"/>
                  </a:lnTo>
                  <a:lnTo>
                    <a:pt x="56106" y="163133"/>
                  </a:lnTo>
                  <a:lnTo>
                    <a:pt x="56106" y="0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19" y="6350501"/>
              <a:ext cx="119696" cy="224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0" y="6397631"/>
              <a:ext cx="183269" cy="177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4" y="6607908"/>
              <a:ext cx="321674" cy="1921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19967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6557768"/>
            <a:ext cx="8604885" cy="300355"/>
            <a:chOff x="0" y="6557768"/>
            <a:chExt cx="8604885" cy="300355"/>
          </a:xfrm>
        </p:grpSpPr>
        <p:sp>
          <p:nvSpPr>
            <p:cNvPr id="13" name="object 13"/>
            <p:cNvSpPr/>
            <p:nvPr/>
          </p:nvSpPr>
          <p:spPr>
            <a:xfrm>
              <a:off x="1978302" y="6557768"/>
              <a:ext cx="4204335" cy="300355"/>
            </a:xfrm>
            <a:custGeom>
              <a:avLst/>
              <a:gdLst/>
              <a:ahLst/>
              <a:cxnLst/>
              <a:rect l="l" t="t" r="r" b="b"/>
              <a:pathLst>
                <a:path w="4204335" h="300354">
                  <a:moveTo>
                    <a:pt x="3772932" y="0"/>
                  </a:moveTo>
                  <a:lnTo>
                    <a:pt x="0" y="0"/>
                  </a:lnTo>
                  <a:lnTo>
                    <a:pt x="427240" y="300225"/>
                  </a:lnTo>
                  <a:lnTo>
                    <a:pt x="4204291" y="300225"/>
                  </a:lnTo>
                  <a:lnTo>
                    <a:pt x="4014453" y="164428"/>
                  </a:lnTo>
                  <a:lnTo>
                    <a:pt x="3772932" y="0"/>
                  </a:lnTo>
                  <a:close/>
                </a:path>
              </a:pathLst>
            </a:custGeom>
            <a:solidFill>
              <a:srgbClr val="C32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557772"/>
              <a:ext cx="8604885" cy="300355"/>
            </a:xfrm>
            <a:custGeom>
              <a:avLst/>
              <a:gdLst/>
              <a:ahLst/>
              <a:cxnLst/>
              <a:rect l="l" t="t" r="r" b="b"/>
              <a:pathLst>
                <a:path w="8604885" h="300354">
                  <a:moveTo>
                    <a:pt x="2424328" y="300228"/>
                  </a:moveTo>
                  <a:lnTo>
                    <a:pt x="2231390" y="164426"/>
                  </a:lnTo>
                  <a:lnTo>
                    <a:pt x="1993455" y="0"/>
                  </a:lnTo>
                  <a:lnTo>
                    <a:pt x="0" y="0"/>
                  </a:lnTo>
                  <a:lnTo>
                    <a:pt x="0" y="300228"/>
                  </a:lnTo>
                  <a:lnTo>
                    <a:pt x="2424328" y="300228"/>
                  </a:lnTo>
                  <a:close/>
                </a:path>
                <a:path w="8604885" h="300354">
                  <a:moveTo>
                    <a:pt x="8604644" y="300228"/>
                  </a:moveTo>
                  <a:lnTo>
                    <a:pt x="8177365" y="0"/>
                  </a:lnTo>
                  <a:lnTo>
                    <a:pt x="5706491" y="0"/>
                  </a:lnTo>
                  <a:lnTo>
                    <a:pt x="6171336" y="300228"/>
                  </a:lnTo>
                  <a:lnTo>
                    <a:pt x="8604644" y="300228"/>
                  </a:lnTo>
                  <a:close/>
                </a:path>
              </a:pathLst>
            </a:custGeom>
            <a:solidFill>
              <a:srgbClr val="302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63851" y="2121230"/>
            <a:ext cx="7991475" cy="214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0" marR="1280160" indent="-314325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NÚMERO</a:t>
            </a:r>
            <a:r>
              <a:rPr sz="5400" spc="-50" dirty="0"/>
              <a:t> </a:t>
            </a:r>
            <a:r>
              <a:rPr sz="5400" spc="-5" dirty="0"/>
              <a:t>DE</a:t>
            </a:r>
            <a:r>
              <a:rPr sz="5400" spc="-30" dirty="0"/>
              <a:t> </a:t>
            </a:r>
            <a:r>
              <a:rPr sz="5400" spc="-5" dirty="0"/>
              <a:t>OBRAS </a:t>
            </a:r>
            <a:r>
              <a:rPr sz="5400" spc="-1210" dirty="0"/>
              <a:t> </a:t>
            </a:r>
            <a:r>
              <a:rPr sz="5400" spc="-65" dirty="0"/>
              <a:t>EJECUTADAS</a:t>
            </a:r>
            <a:r>
              <a:rPr sz="5400" spc="-25" dirty="0"/>
              <a:t> </a:t>
            </a:r>
            <a:r>
              <a:rPr sz="5400" dirty="0"/>
              <a:t>2021</a:t>
            </a:r>
            <a:endParaRPr sz="5400"/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100" spc="-10" dirty="0">
                <a:solidFill>
                  <a:srgbClr val="C63433"/>
                </a:solidFill>
              </a:rPr>
              <a:t>Secretaría</a:t>
            </a:r>
            <a:r>
              <a:rPr sz="2100" dirty="0">
                <a:solidFill>
                  <a:srgbClr val="C63433"/>
                </a:solidFill>
              </a:rPr>
              <a:t> </a:t>
            </a:r>
            <a:r>
              <a:rPr sz="2100" spc="-10" dirty="0">
                <a:solidFill>
                  <a:srgbClr val="C63433"/>
                </a:solidFill>
              </a:rPr>
              <a:t>General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sz="2100" dirty="0">
                <a:solidFill>
                  <a:srgbClr val="C63433"/>
                </a:solidFill>
              </a:rPr>
              <a:t>de </a:t>
            </a:r>
            <a:r>
              <a:rPr sz="2100" spc="-5" dirty="0">
                <a:solidFill>
                  <a:srgbClr val="C63433"/>
                </a:solidFill>
              </a:rPr>
              <a:t>Coordinación</a:t>
            </a:r>
            <a:r>
              <a:rPr sz="2100" spc="-25" dirty="0">
                <a:solidFill>
                  <a:srgbClr val="C63433"/>
                </a:solidFill>
              </a:rPr>
              <a:t> Territorial</a:t>
            </a:r>
            <a:r>
              <a:rPr sz="2100" dirty="0">
                <a:solidFill>
                  <a:srgbClr val="C63433"/>
                </a:solidFill>
              </a:rPr>
              <a:t> y</a:t>
            </a:r>
            <a:r>
              <a:rPr sz="2100" spc="5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Participación</a:t>
            </a:r>
            <a:r>
              <a:rPr sz="2100" spc="-35" dirty="0">
                <a:solidFill>
                  <a:srgbClr val="C63433"/>
                </a:solidFill>
              </a:rPr>
              <a:t> </a:t>
            </a:r>
            <a:r>
              <a:rPr sz="2100" spc="-5" dirty="0">
                <a:solidFill>
                  <a:srgbClr val="C63433"/>
                </a:solidFill>
              </a:rPr>
              <a:t>Ciudadana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1275</Words>
  <Application>Microsoft Office PowerPoint</Application>
  <PresentationFormat>Panorámica</PresentationFormat>
  <Paragraphs>527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Presentación de PowerPoint</vt:lpstr>
      <vt:lpstr>EJECUCIÓN  PRESUPUESTARIA 2021 Secretaría General de Coordinación Territorial y Participación Ciudadana</vt:lpstr>
      <vt:lpstr>Ejecución presupuestaria total 2021</vt:lpstr>
      <vt:lpstr>PRESUPUESTOS  PARTICIPATIVOS &amp; INFRAESTRUCTURA COMUNITARIA  2021</vt:lpstr>
      <vt:lpstr>Presupuestos Participativos + IC 2021 De enero a septiembre 2021</vt:lpstr>
      <vt:lpstr>Presupuestos Participativos + IC 2021</vt:lpstr>
      <vt:lpstr>Presupuestos Participativos 2021 De enero a septiembre 2021</vt:lpstr>
      <vt:lpstr>Presupuestos Participativos 2021 De enero a diciembre de 2021</vt:lpstr>
      <vt:lpstr>NÚMERO DE OBRAS  EJECUTADAS 2021 Secretaría General de Coordinación Territorial y Participación Ciudadana</vt:lpstr>
      <vt:lpstr>Presupuestos Participativos + IC 2021</vt:lpstr>
      <vt:lpstr>Presentación de PowerPoint</vt:lpstr>
      <vt:lpstr>ADMINISTRACIÓN ZONAL CALDERÓN CONSTRUCCIÓN DE ADOQUINADO Y BORDILLOS DE LA CALLE DE LOS FUNDADORES, BARRIO SAN JOSE  ALTO, PARROQUIA CALDERÓN</vt:lpstr>
      <vt:lpstr>ADMINISTRACIÓN ZONAL CALDERÓN REMODELACIÓN PARQUE ENTRADA A LA PUNTILLA,  BARRIO CARAPUNGO, PARROQUIA CALDERÓN</vt:lpstr>
      <vt:lpstr>ADMINISTRACIÓN ZONAL MANUELA SÁENZ</vt:lpstr>
      <vt:lpstr>ADMINISTRACIÓN ZONAL MANUELA SÁENZ</vt:lpstr>
      <vt:lpstr>ADMINISTRACIÓN ZONAL LA DELICIA</vt:lpstr>
      <vt:lpstr>ADMINISTRACIÓN ZONAL LA DELICIA</vt:lpstr>
      <vt:lpstr>ADMINISTRACIÓN ZONAL TUMBACO</vt:lpstr>
      <vt:lpstr>ADMINISTRACIÓN ZONAL TUMBACO</vt:lpstr>
      <vt:lpstr>ADMINISTRACIÓN ZONAL QUITUMBE</vt:lpstr>
      <vt:lpstr>ADMINISTRACIÓN ZONAL QUITUMBE</vt:lpstr>
      <vt:lpstr>ADMINISTRACIÓN ZONAL LOS CHILLOS</vt:lpstr>
      <vt:lpstr>ADMINISTRACIÓN ZONAL LOS CHILLOS</vt:lpstr>
      <vt:lpstr>ADMINISTRACIÓN ZONAL ELOY ALFARO</vt:lpstr>
      <vt:lpstr>ADMINISTRACIÓN ZONAL ELOY ALFARO</vt:lpstr>
      <vt:lpstr>ADMINISTRACIÓN ZONAL EUGENIO ESPEJO</vt:lpstr>
      <vt:lpstr>ADMINISTRACIÓN ZONAL EUGENIO ESPEJO</vt:lpstr>
      <vt:lpstr>ASIGNACIONES  PRESUPUESTARIAS  2022 En el Sector: Secretaría General de Coordinación Territorial y Participación Ciudadana, Administraciones Zonales y  Unidad Regula tu Barrio</vt:lpstr>
      <vt:lpstr>Presupuestos Participativos + IC 2022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 DEL PRESUPUESTO Y PROPUESTA DE REDUCCIÓN</dc:title>
  <dc:creator>Maria Fernanda Garces</dc:creator>
  <cp:lastModifiedBy>Maria Jose Escobar Vera</cp:lastModifiedBy>
  <cp:revision>17</cp:revision>
  <dcterms:created xsi:type="dcterms:W3CDTF">2022-01-27T16:07:17Z</dcterms:created>
  <dcterms:modified xsi:type="dcterms:W3CDTF">2022-01-31T20:40:48Z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2022-01-27T00:00:00Z</vt:filetime>
  </property>
</Properties>
</file>