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442" r:id="rId2"/>
    <p:sldId id="420" r:id="rId3"/>
    <p:sldId id="443" r:id="rId4"/>
    <p:sldId id="444" r:id="rId5"/>
    <p:sldId id="421" r:id="rId6"/>
    <p:sldId id="422" r:id="rId7"/>
    <p:sldId id="445" r:id="rId8"/>
    <p:sldId id="351" r:id="rId9"/>
    <p:sldId id="359" r:id="rId10"/>
    <p:sldId id="348" r:id="rId11"/>
    <p:sldId id="350" r:id="rId12"/>
    <p:sldId id="447" r:id="rId13"/>
    <p:sldId id="360" r:id="rId14"/>
    <p:sldId id="343" r:id="rId15"/>
    <p:sldId id="345" r:id="rId16"/>
    <p:sldId id="448" r:id="rId17"/>
    <p:sldId id="449" r:id="rId18"/>
    <p:sldId id="352" r:id="rId19"/>
    <p:sldId id="374" r:id="rId20"/>
    <p:sldId id="450" r:id="rId21"/>
    <p:sldId id="324" r:id="rId22"/>
    <p:sldId id="338" r:id="rId23"/>
    <p:sldId id="340" r:id="rId24"/>
    <p:sldId id="328" r:id="rId25"/>
    <p:sldId id="375" r:id="rId26"/>
    <p:sldId id="333" r:id="rId27"/>
    <p:sldId id="335" r:id="rId28"/>
    <p:sldId id="353" r:id="rId29"/>
    <p:sldId id="362" r:id="rId30"/>
    <p:sldId id="354" r:id="rId31"/>
    <p:sldId id="371" r:id="rId32"/>
    <p:sldId id="355" r:id="rId33"/>
    <p:sldId id="364" r:id="rId34"/>
    <p:sldId id="356" r:id="rId35"/>
    <p:sldId id="365" r:id="rId36"/>
    <p:sldId id="357" r:id="rId37"/>
    <p:sldId id="373" r:id="rId38"/>
    <p:sldId id="358" r:id="rId39"/>
    <p:sldId id="372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2" r:id="rId48"/>
    <p:sldId id="311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</p:sldIdLst>
  <p:sldSz cx="18286413" cy="10287000"/>
  <p:notesSz cx="6807200" cy="9906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FFFF8F"/>
    <a:srgbClr val="97D694"/>
    <a:srgbClr val="E62E34"/>
    <a:srgbClr val="6EA92D"/>
    <a:srgbClr val="4DFD62"/>
    <a:srgbClr val="F7F7F7"/>
    <a:srgbClr val="C00000"/>
    <a:srgbClr val="FF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8" autoAdjust="0"/>
    <p:restoredTop sz="94434" autoAdjust="0"/>
  </p:normalViewPr>
  <p:slideViewPr>
    <p:cSldViewPr snapToGrid="0">
      <p:cViewPr varScale="1">
        <p:scale>
          <a:sx n="44" d="100"/>
          <a:sy n="44" d="100"/>
        </p:scale>
        <p:origin x="1026" y="54"/>
      </p:cViewPr>
      <p:guideLst>
        <p:guide orient="horz" pos="3238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arrera\Documents\2022\PROFORMA%20PRESUPUESTARIA%202022\PROFORMA%202022%2021%2010%202021%20CUADROS%20(002)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Hoja_de_c_lculo_de_Microsoft_Excel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QUISHPEo\Documents\DMQ\2021\Diciembre\Planificacion\22.12.2021%20Proyecciones%20POA%202022v2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49694470131370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presupuesto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CD-4425-99E7-824835D49AEE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CCD-4425-99E7-824835D49AEE}"/>
              </c:ext>
            </c:extLst>
          </c:dPt>
          <c:dLbls>
            <c:dLbl>
              <c:idx val="0"/>
              <c:layout>
                <c:manualLayout>
                  <c:x val="0.20697912582041203"/>
                  <c:y val="-7.77595914180294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D9B0A8F1-E5D8-4082-ABB1-80FBBCEB9999}" type="CATEGORYNAME">
                      <a:rPr lang="es-MX" sz="2000"/>
                      <a:pPr>
                        <a:defRPr sz="20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[NOMBRE DE CATEGORÍA]</a:t>
                    </a:fld>
                    <a:r>
                      <a:rPr lang="es-MX" sz="2000" baseline="0" dirty="0"/>
                      <a:t>; 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s-MX" sz="2000" baseline="0" dirty="0"/>
                      <a:t>USD $</a:t>
                    </a:r>
                    <a:fld id="{2D3F7615-46AA-4C43-A2B7-805AC81CF383}" type="VALUE">
                      <a:rPr lang="es-MX" sz="2000" baseline="0" smtClean="0"/>
                      <a:pPr>
                        <a:defRPr sz="20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r>
                      <a:rPr lang="es-MX" sz="2000" baseline="0" dirty="0"/>
                      <a:t>; 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s-MX" sz="2000" baseline="0" noProof="0" dirty="0"/>
                  </a:p>
                  <a:p>
                    <a:pPr>
                      <a:defRPr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s-MX" sz="2400" baseline="0" noProof="0" dirty="0"/>
                      <a:t>Porcentaje de ejecución presupuestaria</a:t>
                    </a:r>
                    <a:r>
                      <a:rPr lang="es-MX" sz="2400" baseline="0" dirty="0"/>
                      <a:t>: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CDCDEF4-0B09-4F16-BA8E-EE8B2FF5F208}" type="PERCENTAGE">
                      <a:rPr lang="es-MX" sz="2400" baseline="0" smtClean="0"/>
                      <a:pPr>
                        <a:defRPr sz="20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[PORCENTAJE]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59348455263934"/>
                      <c:h val="0.58962838653993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CD-4425-99E7-824835D49AEE}"/>
                </c:ext>
              </c:extLst>
            </c:dLbl>
            <c:dLbl>
              <c:idx val="1"/>
              <c:layout>
                <c:manualLayout>
                  <c:x val="-2.4365472278023978E-2"/>
                  <c:y val="-3.3202303130315971E-3"/>
                </c:manualLayout>
              </c:layout>
              <c:tx>
                <c:rich>
                  <a:bodyPr/>
                  <a:lstStyle/>
                  <a:p>
                    <a:fld id="{D3131536-33E9-413E-B9E3-9BCFCDAA23D3}" type="CATEGORYNAME">
                      <a:rPr lang="es-MX" sz="2000"/>
                      <a:pPr/>
                      <a:t>[NOMBRE DE CATEGORÍA]</a:t>
                    </a:fld>
                    <a:r>
                      <a:rPr lang="es-MX" sz="2000" baseline="0" dirty="0"/>
                      <a:t>; </a:t>
                    </a:r>
                  </a:p>
                  <a:p>
                    <a:r>
                      <a:rPr lang="es-MX" sz="2000" baseline="0" dirty="0"/>
                      <a:t>USD $</a:t>
                    </a:r>
                    <a:fld id="{77BC4CFD-1ED9-434F-8BF5-70DE11C15C34}" type="VALUE">
                      <a:rPr lang="es-MX" sz="2000" baseline="0" smtClean="0"/>
                      <a:pPr/>
                      <a:t>[VALOR]</a:t>
                    </a:fld>
                    <a:r>
                      <a:rPr lang="es-MX" sz="2000" baseline="0" dirty="0"/>
                      <a:t>; </a:t>
                    </a:r>
                  </a:p>
                  <a:p>
                    <a:fld id="{200FA50C-F790-48BA-8BC7-36F75A1DC43A}" type="PERCENTAGE">
                      <a:rPr lang="es-MX" sz="2000" baseline="0" smtClean="0"/>
                      <a:pPr/>
                      <a:t>[PORCENTAJE]</a:t>
                    </a:fld>
                    <a:endParaRPr lang="es-EC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56332004532544"/>
                      <c:h val="0.283446008363143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CD-4425-99E7-824835D49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Hoja1!$B$2:$B$3</c:f>
              <c:numCache>
                <c:formatCode>_ * #,##0_ ;_ * \-#,##0_ ;_ * "-"??_ ;_ @_ </c:formatCode>
                <c:ptCount val="2"/>
                <c:pt idx="0">
                  <c:v>1063028558.3200001</c:v>
                </c:pt>
                <c:pt idx="1">
                  <c:v>482557127.02999961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D-4425-99E7-824835D49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10-41FB-B006-83EFE6A7C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Administración General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160801842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0-41FB-B006-83EFE6A7C98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B8-4D1A-9082-8D1A21D44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Administración General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130654211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10-41FB-B006-83EFE6A7C98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4B8-4D1A-9082-8D1A21D4437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Administración General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0.81251688024817503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10-41FB-B006-83EFE6A7C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53088"/>
        <c:axId val="-1897856352"/>
      </c:barChart>
      <c:catAx>
        <c:axId val="-1897853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6352"/>
        <c:crosses val="autoZero"/>
        <c:auto val="1"/>
        <c:lblAlgn val="ctr"/>
        <c:lblOffset val="100"/>
        <c:noMultiLvlLbl val="0"/>
      </c:catAx>
      <c:valAx>
        <c:axId val="-189785635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5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0E-4F72-A1FC-F5E867BFE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Ambiente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122470452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E-4F72-A1FC-F5E867BFEC2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87-494F-B1FB-F77A98F58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Ambiente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98316745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0E-4F72-A1FC-F5E867BFEC2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87-494F-B1FB-F77A98F58E1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Ambiente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0.80277931039235495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0E-4F72-A1FC-F5E867BFE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53632"/>
        <c:axId val="-1897859616"/>
      </c:barChart>
      <c:catAx>
        <c:axId val="-1897853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9616"/>
        <c:crosses val="autoZero"/>
        <c:auto val="1"/>
        <c:lblAlgn val="ctr"/>
        <c:lblOffset val="100"/>
        <c:noMultiLvlLbl val="0"/>
      </c:catAx>
      <c:valAx>
        <c:axId val="-189785961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5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/>
                      <a:t>6.242.153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B-4019-A474-82BC56AD6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de Coord. Distrital de Comercio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6242153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B-4019-A474-82BC56AD6D4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/>
                      <a:t>4.959.228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8B-4019-A474-82BC56AD6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de Coord. Distrital de Comercio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4959228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8B-4019-A474-82BC56AD6D4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/>
                      <a:t>79%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8B-4019-A474-82BC56AD6D4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de Coord. Distrital de Comercio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0.79447395794367703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8B-4019-A474-82BC56AD6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63968"/>
        <c:axId val="-1897859072"/>
      </c:barChart>
      <c:catAx>
        <c:axId val="-1897863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9072"/>
        <c:crosses val="autoZero"/>
        <c:auto val="1"/>
        <c:lblAlgn val="ctr"/>
        <c:lblOffset val="100"/>
        <c:noMultiLvlLbl val="0"/>
      </c:catAx>
      <c:valAx>
        <c:axId val="-189785907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FF-4D80-AE45-DCCE2ABAE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37019547.990000002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FF-4D80-AE45-DCCE2ABAE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27822064.420000002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4FF-4D80-AE45-DCCE2ABAE32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0.75155062475413004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60704"/>
        <c:axId val="-1897849824"/>
      </c:barChart>
      <c:catAx>
        <c:axId val="-1897860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49824"/>
        <c:crosses val="autoZero"/>
        <c:auto val="1"/>
        <c:lblAlgn val="ctr"/>
        <c:lblOffset val="100"/>
        <c:noMultiLvlLbl val="0"/>
      </c:catAx>
      <c:valAx>
        <c:axId val="-1897849824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6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39-4BF9-B233-30119F13A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Territorio, Hábitat y Vivienda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209016312.36000001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39-4BF9-B233-30119F13A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Territorio, Hábitat y Vivienda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150098989.36000001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39-4BF9-B233-30119F13A09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Territorio, Hábitat y Vivienda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0.718120933554107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60160"/>
        <c:axId val="-1897851456"/>
      </c:barChart>
      <c:catAx>
        <c:axId val="-189786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1456"/>
        <c:crosses val="autoZero"/>
        <c:auto val="1"/>
        <c:lblAlgn val="ctr"/>
        <c:lblOffset val="100"/>
        <c:noMultiLvlLbl val="0"/>
      </c:catAx>
      <c:valAx>
        <c:axId val="-189785145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FD-4EAC-BDC2-B7C6B8C62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Inclusión Social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22151347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FD-4EAC-BDC2-B7C6B8C62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Inclusión Social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14629294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9FD-4EAC-BDC2-B7C6B8C629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Inclusión Social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0.660424578243481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57984"/>
        <c:axId val="-1897865056"/>
      </c:barChart>
      <c:catAx>
        <c:axId val="-1897857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65056"/>
        <c:crosses val="autoZero"/>
        <c:auto val="1"/>
        <c:lblAlgn val="ctr"/>
        <c:lblOffset val="100"/>
        <c:noMultiLvlLbl val="0"/>
      </c:catAx>
      <c:valAx>
        <c:axId val="-189786505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5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EC-4563-BCD5-8A19A2853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Salud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33234967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EC-4563-BCD5-8A19A2853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Salud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21722661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EC-4563-BCD5-8A19A28533B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Salud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0.65360862250893803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57440"/>
        <c:axId val="-1897864512"/>
      </c:barChart>
      <c:catAx>
        <c:axId val="-1897857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64512"/>
        <c:crosses val="autoZero"/>
        <c:auto val="1"/>
        <c:lblAlgn val="ctr"/>
        <c:lblOffset val="100"/>
        <c:noMultiLvlLbl val="0"/>
      </c:catAx>
      <c:valAx>
        <c:axId val="-189786451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5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CC-4DBB-9DC9-BBDBBA2BC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Movilidad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721764225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CC-4DBB-9DC9-BBDBBA2BC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Movilidad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441850477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7CC-4DBB-9DC9-BBDBBA2BC77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Movilidad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0.61218118285095102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63424"/>
        <c:axId val="-1897855264"/>
      </c:barChart>
      <c:catAx>
        <c:axId val="-189786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5264"/>
        <c:crosses val="autoZero"/>
        <c:auto val="1"/>
        <c:lblAlgn val="ctr"/>
        <c:lblOffset val="100"/>
        <c:noMultiLvlLbl val="0"/>
      </c:catAx>
      <c:valAx>
        <c:axId val="-1897855264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6B-413B-A0D0-EE9B6658A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Seguridad y Gobernabilidad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114871690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6B-413B-A0D0-EE9B6658A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Seguridad y Gobernabilidad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69803448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36B-413B-A0D0-EE9B6658AB5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Seguridad y Gobernabilidad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0.60766449940799205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56896"/>
        <c:axId val="-1897855808"/>
      </c:barChart>
      <c:catAx>
        <c:axId val="-1897856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5808"/>
        <c:crosses val="autoZero"/>
        <c:auto val="1"/>
        <c:lblAlgn val="ctr"/>
        <c:lblOffset val="100"/>
        <c:noMultiLvlLbl val="0"/>
      </c:catAx>
      <c:valAx>
        <c:axId val="-1897855808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5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2C-407C-A583-E1C4E4C0B610}"/>
              </c:ext>
            </c:extLst>
          </c:dPt>
          <c:dPt>
            <c:idx val="1"/>
            <c:bubble3D val="0"/>
            <c:explosion val="18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2C-407C-A583-E1C4E4C0B610}"/>
              </c:ext>
            </c:extLst>
          </c:dPt>
          <c:dPt>
            <c:idx val="2"/>
            <c:bubble3D val="0"/>
            <c:explosion val="1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A2C-407C-A583-E1C4E4C0B610}"/>
              </c:ext>
            </c:extLst>
          </c:dPt>
          <c:dLbls>
            <c:dLbl>
              <c:idx val="0"/>
              <c:layout>
                <c:manualLayout>
                  <c:x val="7.6487581544385674E-2"/>
                  <c:y val="9.83151296784283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USD 313,97M</a:t>
                    </a:r>
                  </a:p>
                  <a:p>
                    <a:r>
                      <a:rPr lang="en-US" dirty="0"/>
                      <a:t>38%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2C-407C-A583-E1C4E4C0B610}"/>
                </c:ext>
              </c:extLst>
            </c:dLbl>
            <c:dLbl>
              <c:idx val="1"/>
              <c:layout>
                <c:manualLayout>
                  <c:x val="3.1313446117957756E-2"/>
                  <c:y val="7.28911183451924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USD 364,32M</a:t>
                    </a:r>
                  </a:p>
                  <a:p>
                    <a:r>
                      <a:rPr lang="en-US" dirty="0"/>
                      <a:t>44%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2C-407C-A583-E1C4E4C0B610}"/>
                </c:ext>
              </c:extLst>
            </c:dLbl>
            <c:dLbl>
              <c:idx val="2"/>
              <c:layout>
                <c:manualLayout>
                  <c:x val="-6.7499726706315363E-2"/>
                  <c:y val="-1.17511886635592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USD 152,74M</a:t>
                    </a:r>
                  </a:p>
                  <a:p>
                    <a:r>
                      <a:rPr lang="en-US" dirty="0"/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2C-407C-A583-E1C4E4C0B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Hoja15!$A$10:$A$12</c:f>
              <c:strCache>
                <c:ptCount val="3"/>
                <c:pt idx="0">
                  <c:v>Corriente</c:v>
                </c:pt>
                <c:pt idx="1">
                  <c:v>Inversión</c:v>
                </c:pt>
                <c:pt idx="2">
                  <c:v>Proyecto Metro</c:v>
                </c:pt>
              </c:strCache>
            </c:strRef>
          </c:cat>
          <c:val>
            <c:numRef>
              <c:f>Hoja15!$B$10:$B$12</c:f>
              <c:numCache>
                <c:formatCode>_ [$$-300A]* #,##0.00_ ;_ [$$-300A]* \-#,##0.00_ ;_ [$$-300A]* "-"??_ ;_ @_ </c:formatCode>
                <c:ptCount val="3"/>
                <c:pt idx="0">
                  <c:v>294897222.52000022</c:v>
                </c:pt>
                <c:pt idx="1">
                  <c:v>317060378.08000004</c:v>
                </c:pt>
                <c:pt idx="2">
                  <c:v>122726427.68000002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2C-407C-A583-E1C4E4C0B6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946289560734576"/>
          <c:y val="0.8617936000784282"/>
          <c:w val="0.53657380929778786"/>
          <c:h val="0.11460182078258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EC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49694470131370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presupuesto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56-4684-9D4B-44959F422149}"/>
              </c:ext>
            </c:extLst>
          </c:dPt>
          <c:dPt>
            <c:idx val="1"/>
            <c:bubble3D val="0"/>
            <c:explosion val="16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56-4684-9D4B-44959F422149}"/>
              </c:ext>
            </c:extLst>
          </c:dPt>
          <c:dLbls>
            <c:dLbl>
              <c:idx val="0"/>
              <c:layout>
                <c:manualLayout>
                  <c:x val="0.18118568601131679"/>
                  <c:y val="7.8914413705813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D9B0A8F1-E5D8-4082-ABB1-80FBBCEB9999}" type="CATEGORYNAME">
                      <a:rPr lang="es-MX" sz="200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[NOMBRE DE CATEGORÍA]</a:t>
                    </a:fld>
                    <a:r>
                      <a:rPr lang="es-MX" sz="2000" baseline="0" dirty="0">
                        <a:solidFill>
                          <a:schemeClr val="tx1"/>
                        </a:solidFill>
                      </a:rPr>
                      <a:t>; </a:t>
                    </a: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s-MX" sz="2000" baseline="0" dirty="0">
                        <a:solidFill>
                          <a:schemeClr val="tx1"/>
                        </a:solidFill>
                      </a:rPr>
                      <a:t>USD $</a:t>
                    </a:r>
                    <a:fld id="{2D3F7615-46AA-4C43-A2B7-805AC81CF383}" type="VALUE">
                      <a:rPr lang="es-MX" sz="2000" baseline="0" smtClean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r>
                      <a:rPr lang="es-MX" sz="2000" baseline="0" dirty="0">
                        <a:solidFill>
                          <a:schemeClr val="tx1"/>
                        </a:solidFill>
                      </a:rPr>
                      <a:t>; </a:t>
                    </a: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s-MX" sz="2000" baseline="0" noProof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s-MX" sz="2400" baseline="0" noProof="0" dirty="0">
                        <a:solidFill>
                          <a:schemeClr val="tx1"/>
                        </a:solidFill>
                      </a:rPr>
                      <a:t>Porcentaje de ejecución presupuestaria</a:t>
                    </a:r>
                    <a:r>
                      <a:rPr lang="es-MX" sz="2400" baseline="0" dirty="0">
                        <a:solidFill>
                          <a:schemeClr val="tx1"/>
                        </a:solidFill>
                      </a:rPr>
                      <a:t>:</a:t>
                    </a: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CDCDEF4-0B09-4F16-BA8E-EE8B2FF5F208}" type="PERCENTAGE">
                      <a:rPr lang="es-MX" sz="2400" baseline="0" smtClean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[PORCENTAJE]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67001581994238"/>
                      <c:h val="0.58962832755755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56-4684-9D4B-44959F422149}"/>
                </c:ext>
              </c:extLst>
            </c:dLbl>
            <c:dLbl>
              <c:idx val="1"/>
              <c:layout>
                <c:manualLayout>
                  <c:x val="-2.547699684184496E-2"/>
                  <c:y val="-0.13748694968818662"/>
                </c:manualLayout>
              </c:layout>
              <c:tx>
                <c:rich>
                  <a:bodyPr/>
                  <a:lstStyle/>
                  <a:p>
                    <a:fld id="{D3131536-33E9-413E-B9E3-9BCFCDAA23D3}" type="CATEGORYNAME">
                      <a:rPr lang="es-MX" sz="2000"/>
                      <a:pPr/>
                      <a:t>[NOMBRE DE CATEGORÍA]</a:t>
                    </a:fld>
                    <a:r>
                      <a:rPr lang="es-MX" sz="2000" baseline="0" dirty="0"/>
                      <a:t>; </a:t>
                    </a:r>
                  </a:p>
                  <a:p>
                    <a:r>
                      <a:rPr lang="es-MX" sz="2000" baseline="0" dirty="0"/>
                      <a:t>USD $</a:t>
                    </a:r>
                    <a:fld id="{77BC4CFD-1ED9-434F-8BF5-70DE11C15C34}" type="VALUE">
                      <a:rPr lang="es-MX" sz="2000" baseline="0" smtClean="0"/>
                      <a:pPr/>
                      <a:t>[VALOR]</a:t>
                    </a:fld>
                    <a:r>
                      <a:rPr lang="es-MX" sz="2000" baseline="0" dirty="0"/>
                      <a:t>; </a:t>
                    </a:r>
                  </a:p>
                  <a:p>
                    <a:fld id="{200FA50C-F790-48BA-8BC7-36F75A1DC43A}" type="PERCENTAGE">
                      <a:rPr lang="es-MX" sz="2000" baseline="0" smtClean="0"/>
                      <a:pPr/>
                      <a:t>[PORCENTAJE]</a:t>
                    </a:fld>
                    <a:endParaRPr lang="es-EC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56332004532544"/>
                      <c:h val="0.283446008363143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56-4684-9D4B-44959F4221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Hoja1!$B$2:$B$3</c:f>
              <c:numCache>
                <c:formatCode>_ * #,##0_ ;_ * \-#,##0_ ;_ * "-"??_ ;_ @_ </c:formatCode>
                <c:ptCount val="2"/>
                <c:pt idx="0">
                  <c:v>824473876.32000005</c:v>
                </c:pt>
                <c:pt idx="1">
                  <c:v>315641563.06999958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56-4684-9D4B-44959F422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32906536904077"/>
          <c:y val="7.4088543872609811E-2"/>
          <c:w val="0.66074478002903769"/>
          <c:h val="0.8457699540470762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>
                <a:lumMod val="90000"/>
                <a:lumOff val="1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451534061385623"/>
                  <c:y val="-1.207769394409664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11-44C5-A7E9-418E403867E6}"/>
                </c:ext>
              </c:extLst>
            </c:dLbl>
            <c:dLbl>
              <c:idx val="1"/>
              <c:layout>
                <c:manualLayout>
                  <c:x val="0.10759213102802251"/>
                  <c:y val="-1.207769394409664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11-44C5-A7E9-418E403867E6}"/>
                </c:ext>
              </c:extLst>
            </c:dLbl>
            <c:dLbl>
              <c:idx val="2"/>
              <c:layout>
                <c:manualLayout>
                  <c:x val="0.1027076691482715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11-44C5-A7E9-418E403867E6}"/>
                </c:ext>
              </c:extLst>
            </c:dLbl>
            <c:dLbl>
              <c:idx val="3"/>
              <c:layout>
                <c:manualLayout>
                  <c:x val="0.10167289964518368"/>
                  <c:y val="-1.207769394409664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11-44C5-A7E9-418E403867E6}"/>
                </c:ext>
              </c:extLst>
            </c:dLbl>
            <c:dLbl>
              <c:idx val="4"/>
              <c:layout>
                <c:manualLayout>
                  <c:x val="0.10090790774241097"/>
                  <c:y val="-1.207769394409664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11-44C5-A7E9-418E403867E6}"/>
                </c:ext>
              </c:extLst>
            </c:dLbl>
            <c:dLbl>
              <c:idx val="5"/>
              <c:layout>
                <c:manualLayout>
                  <c:x val="9.9690761228496891E-2"/>
                  <c:y val="-2.17336160774032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11-44C5-A7E9-418E403867E6}"/>
                </c:ext>
              </c:extLst>
            </c:dLbl>
            <c:dLbl>
              <c:idx val="6"/>
              <c:layout>
                <c:manualLayout>
                  <c:x val="9.86872977364305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11-44C5-A7E9-418E403867E6}"/>
                </c:ext>
              </c:extLst>
            </c:dLbl>
            <c:dLbl>
              <c:idx val="7"/>
              <c:layout>
                <c:manualLayout>
                  <c:x val="9.8179605593281219E-2"/>
                  <c:y val="-6.038846972048322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11-44C5-A7E9-418E403867E6}"/>
                </c:ext>
              </c:extLst>
            </c:dLbl>
            <c:dLbl>
              <c:idx val="8"/>
              <c:layout>
                <c:manualLayout>
                  <c:x val="9.53865189409165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11-44C5-A7E9-418E403867E6}"/>
                </c:ext>
              </c:extLst>
            </c:dLbl>
            <c:dLbl>
              <c:idx val="9"/>
              <c:layout>
                <c:manualLayout>
                  <c:x val="9.3381095982224424E-2"/>
                  <c:y val="-6.038846972048322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11-44C5-A7E9-418E403867E6}"/>
                </c:ext>
              </c:extLst>
            </c:dLbl>
            <c:dLbl>
              <c:idx val="10"/>
              <c:layout>
                <c:manualLayout>
                  <c:x val="9.3902881400798E-2"/>
                  <c:y val="1.64697729090650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11-44C5-A7E9-418E403867E6}"/>
                </c:ext>
              </c:extLst>
            </c:dLbl>
            <c:dLbl>
              <c:idx val="11"/>
              <c:layout>
                <c:manualLayout>
                  <c:x val="8.9096517434662861E-2"/>
                  <c:y val="2.17336160774032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11-44C5-A7E9-418E403867E6}"/>
                </c:ext>
              </c:extLst>
            </c:dLbl>
            <c:dLbl>
              <c:idx val="12"/>
              <c:layout>
                <c:manualLayout>
                  <c:x val="8.8032892924975154E-2"/>
                  <c:y val="-3.01942348602416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11-44C5-A7E9-418E403867E6}"/>
                </c:ext>
              </c:extLst>
            </c:dLbl>
            <c:dLbl>
              <c:idx val="13"/>
              <c:layout>
                <c:manualLayout>
                  <c:x val="9.2064182447421497E-2"/>
                  <c:y val="-3.01942348602416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11-44C5-A7E9-418E403867E6}"/>
                </c:ext>
              </c:extLst>
            </c:dLbl>
            <c:dLbl>
              <c:idx val="14"/>
              <c:layout>
                <c:manualLayout>
                  <c:x val="0.10347154695812531"/>
                  <c:y val="-1.509711743012080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11-44C5-A7E9-418E403867E6}"/>
                </c:ext>
              </c:extLst>
            </c:dLbl>
            <c:dLbl>
              <c:idx val="15"/>
              <c:layout>
                <c:manualLayout>
                  <c:x val="0.358575986484716"/>
                  <c:y val="7.11429348045984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11-44C5-A7E9-418E4038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Hoja1!$C$5:$C$20</c:f>
              <c:strCache>
                <c:ptCount val="16"/>
                <c:pt idx="0">
                  <c:v> AGENCIA DE CONTROL </c:v>
                </c:pt>
                <c:pt idx="1">
                  <c:v> PLANIFICACIÓN </c:v>
                </c:pt>
                <c:pt idx="2">
                  <c:v> COOR. ALCALDIA Y SEC. CONCEJO </c:v>
                </c:pt>
                <c:pt idx="3">
                  <c:v> COMUNICACIÓN </c:v>
                </c:pt>
                <c:pt idx="4">
                  <c:v> SEGURIDAD Y GOBERNABILIDAD </c:v>
                </c:pt>
                <c:pt idx="5">
                  <c:v> AMBIENTE </c:v>
                </c:pt>
                <c:pt idx="6">
                  <c:v> AGENCIA DE COMERCIO </c:v>
                </c:pt>
                <c:pt idx="7">
                  <c:v> EDUCACIÓN Y DEPORTE </c:v>
                </c:pt>
                <c:pt idx="8">
                  <c:v> INCLUSIÓN SOCIAL </c:v>
                </c:pt>
                <c:pt idx="9">
                  <c:v> DESARROLLO PRODUCTIVO</c:v>
                </c:pt>
                <c:pt idx="10">
                  <c:v> CULTURA </c:v>
                </c:pt>
                <c:pt idx="11">
                  <c:v> SALUD </c:v>
                </c:pt>
                <c:pt idx="12">
                  <c:v> TERRITORIO HÁBITAT Y VIVIENDA </c:v>
                </c:pt>
                <c:pt idx="13">
                  <c:v> COORDINACIÓN TERRITORIAL</c:v>
                </c:pt>
                <c:pt idx="14">
                  <c:v> ADMINISTRACIÓN GENERAL </c:v>
                </c:pt>
                <c:pt idx="15">
                  <c:v> MOVILIDAD* </c:v>
                </c:pt>
              </c:strCache>
            </c:strRef>
          </c:cat>
          <c:val>
            <c:numRef>
              <c:f>Hoja1!$D$5:$D$20</c:f>
              <c:numCache>
                <c:formatCode>_ "$"* #,##0_ ;_ "$"* \-#,##0_ ;_ "$"* "-"??_ ;_ @_ </c:formatCode>
                <c:ptCount val="16"/>
                <c:pt idx="0">
                  <c:v>400000</c:v>
                </c:pt>
                <c:pt idx="1">
                  <c:v>711106.56000000006</c:v>
                </c:pt>
                <c:pt idx="2">
                  <c:v>1570000</c:v>
                </c:pt>
                <c:pt idx="3">
                  <c:v>2600000</c:v>
                </c:pt>
                <c:pt idx="4">
                  <c:v>3523033.75</c:v>
                </c:pt>
                <c:pt idx="5">
                  <c:v>4833468</c:v>
                </c:pt>
                <c:pt idx="6">
                  <c:v>5400000</c:v>
                </c:pt>
                <c:pt idx="7">
                  <c:v>11070058.66</c:v>
                </c:pt>
                <c:pt idx="8">
                  <c:v>13450000</c:v>
                </c:pt>
                <c:pt idx="9">
                  <c:v>13792452</c:v>
                </c:pt>
                <c:pt idx="10">
                  <c:v>15400000</c:v>
                </c:pt>
                <c:pt idx="11">
                  <c:v>20592628.32</c:v>
                </c:pt>
                <c:pt idx="12">
                  <c:v>21550383.100000001</c:v>
                </c:pt>
                <c:pt idx="13">
                  <c:v>36515181.310000002</c:v>
                </c:pt>
                <c:pt idx="14">
                  <c:v>47674346.060000002</c:v>
                </c:pt>
                <c:pt idx="15">
                  <c:v>317969123.26999998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011-44C5-A7E9-418E403867E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354327003205913E-2"/>
                  <c:y val="-1.2077693944096644E-1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011-44C5-A7E9-418E403867E6}"/>
                </c:ext>
              </c:extLst>
            </c:dLbl>
            <c:dLbl>
              <c:idx val="1"/>
              <c:layout>
                <c:manualLayout>
                  <c:x val="1.732358784266156E-2"/>
                  <c:y val="-1.2077693944096644E-1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011-44C5-A7E9-418E403867E6}"/>
                </c:ext>
              </c:extLst>
            </c:dLbl>
            <c:dLbl>
              <c:idx val="2"/>
              <c:layout>
                <c:manualLayout>
                  <c:x val="1.524023408429138E-2"/>
                  <c:y val="2.173361607740205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011-44C5-A7E9-418E403867E6}"/>
                </c:ext>
              </c:extLst>
            </c:dLbl>
            <c:dLbl>
              <c:idx val="3"/>
              <c:layout>
                <c:manualLayout>
                  <c:x val="1.3825336077269868E-2"/>
                  <c:y val="2.173361607740205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011-44C5-A7E9-418E403867E6}"/>
                </c:ext>
              </c:extLst>
            </c:dLbl>
            <c:dLbl>
              <c:idx val="4"/>
              <c:layout>
                <c:manualLayout>
                  <c:x val="1.170298906673773E-2"/>
                  <c:y val="6.519955139969726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011-44C5-A7E9-418E403867E6}"/>
                </c:ext>
              </c:extLst>
            </c:dLbl>
            <c:dLbl>
              <c:idx val="5"/>
              <c:layout>
                <c:manualLayout>
                  <c:x val="9.5806420562054902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011-44C5-A7E9-418E403867E6}"/>
                </c:ext>
              </c:extLst>
            </c:dLbl>
            <c:dLbl>
              <c:idx val="6"/>
              <c:layout>
                <c:manualLayout>
                  <c:x val="8.1657440491840309E-3"/>
                  <c:y val="2.173361607740326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011-44C5-A7E9-418E403867E6}"/>
                </c:ext>
              </c:extLst>
            </c:dLbl>
            <c:dLbl>
              <c:idx val="7"/>
              <c:layout>
                <c:manualLayout>
                  <c:x val="-1.0466847268556057E-2"/>
                  <c:y val="3.293954581813013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011-44C5-A7E9-418E403867E6}"/>
                </c:ext>
              </c:extLst>
            </c:dLbl>
            <c:dLbl>
              <c:idx val="8"/>
              <c:layout>
                <c:manualLayout>
                  <c:x val="-1.43048719258722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011-44C5-A7E9-418E403867E6}"/>
                </c:ext>
              </c:extLst>
            </c:dLbl>
            <c:dLbl>
              <c:idx val="9"/>
              <c:layout>
                <c:manualLayout>
                  <c:x val="-1.3112799265382877E-2"/>
                  <c:y val="2.17332190884745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011-44C5-A7E9-418E403867E6}"/>
                </c:ext>
              </c:extLst>
            </c:dLbl>
            <c:dLbl>
              <c:idx val="10"/>
              <c:layout>
                <c:manualLayout>
                  <c:x val="-1.5154434890446176E-2"/>
                  <c:y val="-3.984377471685117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011-44C5-A7E9-418E403867E6}"/>
                </c:ext>
              </c:extLst>
            </c:dLbl>
            <c:dLbl>
              <c:idx val="11"/>
              <c:layout>
                <c:manualLayout>
                  <c:x val="-1.9615884152313846E-2"/>
                  <c:y val="-3.984377471685117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011-44C5-A7E9-418E403867E6}"/>
                </c:ext>
              </c:extLst>
            </c:dLbl>
            <c:dLbl>
              <c:idx val="12"/>
              <c:layout>
                <c:manualLayout>
                  <c:x val="-2.012734902845613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011-44C5-A7E9-418E403867E6}"/>
                </c:ext>
              </c:extLst>
            </c:dLbl>
            <c:dLbl>
              <c:idx val="13"/>
              <c:layout>
                <c:manualLayout>
                  <c:x val="-3.3782861920682306E-2"/>
                  <c:y val="-3.984377471685117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011-44C5-A7E9-418E403867E6}"/>
                </c:ext>
              </c:extLst>
            </c:dLbl>
            <c:dLbl>
              <c:idx val="14"/>
              <c:layout>
                <c:manualLayout>
                  <c:x val="-4.5770329053827628E-2"/>
                  <c:y val="1.992188735842558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011-44C5-A7E9-418E403867E6}"/>
                </c:ext>
              </c:extLst>
            </c:dLbl>
            <c:dLbl>
              <c:idx val="15"/>
              <c:layout>
                <c:manualLayout>
                  <c:x val="-0.3236616125949238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011-44C5-A7E9-418E403867E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Hoja1!$C$5:$C$20</c:f>
              <c:strCache>
                <c:ptCount val="16"/>
                <c:pt idx="0">
                  <c:v> AGENCIA DE CONTROL </c:v>
                </c:pt>
                <c:pt idx="1">
                  <c:v> PLANIFICACIÓN </c:v>
                </c:pt>
                <c:pt idx="2">
                  <c:v> COOR. ALCALDIA Y SEC. CONCEJO </c:v>
                </c:pt>
                <c:pt idx="3">
                  <c:v> COMUNICACIÓN </c:v>
                </c:pt>
                <c:pt idx="4">
                  <c:v> SEGURIDAD Y GOBERNABILIDAD </c:v>
                </c:pt>
                <c:pt idx="5">
                  <c:v> AMBIENTE </c:v>
                </c:pt>
                <c:pt idx="6">
                  <c:v> AGENCIA DE COMERCIO </c:v>
                </c:pt>
                <c:pt idx="7">
                  <c:v> EDUCACIÓN Y DEPORTE </c:v>
                </c:pt>
                <c:pt idx="8">
                  <c:v> INCLUSIÓN SOCIAL </c:v>
                </c:pt>
                <c:pt idx="9">
                  <c:v> DESARROLLO PRODUCTIVO</c:v>
                </c:pt>
                <c:pt idx="10">
                  <c:v> CULTURA </c:v>
                </c:pt>
                <c:pt idx="11">
                  <c:v> SALUD </c:v>
                </c:pt>
                <c:pt idx="12">
                  <c:v> TERRITORIO HÁBITAT Y VIVIENDA </c:v>
                </c:pt>
                <c:pt idx="13">
                  <c:v> COORDINACIÓN TERRITORIAL</c:v>
                </c:pt>
                <c:pt idx="14">
                  <c:v> ADMINISTRACIÓN GENERAL </c:v>
                </c:pt>
                <c:pt idx="15">
                  <c:v> MOVILIDAD* </c:v>
                </c:pt>
              </c:strCache>
            </c:strRef>
          </c:cat>
          <c:val>
            <c:numRef>
              <c:f>Hoja1!$E$5:$E$20</c:f>
              <c:numCache>
                <c:formatCode>0.0%</c:formatCode>
                <c:ptCount val="16"/>
                <c:pt idx="0">
                  <c:v>7.7361690777502906E-4</c:v>
                </c:pt>
                <c:pt idx="1">
                  <c:v>1.3753101451143455E-3</c:v>
                </c:pt>
                <c:pt idx="2">
                  <c:v>3.0364463630169888E-3</c:v>
                </c:pt>
                <c:pt idx="3">
                  <c:v>5.0285099005376891E-3</c:v>
                </c:pt>
                <c:pt idx="4">
                  <c:v>6.8136961891551622E-3</c:v>
                </c:pt>
                <c:pt idx="5">
                  <c:v>9.3481314199738846E-3</c:v>
                </c:pt>
                <c:pt idx="6">
                  <c:v>1.0443828254962892E-2</c:v>
                </c:pt>
                <c:pt idx="7">
                  <c:v>2.1409961373593453E-2</c:v>
                </c:pt>
                <c:pt idx="8">
                  <c:v>2.6012868523935351E-2</c:v>
                </c:pt>
                <c:pt idx="9">
                  <c:v>2.6675185167188788E-2</c:v>
                </c:pt>
                <c:pt idx="10">
                  <c:v>2.978425094933862E-2</c:v>
                </c:pt>
                <c:pt idx="11">
                  <c:v>3.9827013609697232E-2</c:v>
                </c:pt>
                <c:pt idx="12">
                  <c:v>4.1679351837973111E-2</c:v>
                </c:pt>
                <c:pt idx="13">
                  <c:v>7.0621904129716834E-2</c:v>
                </c:pt>
                <c:pt idx="14">
                  <c:v>9.2204200447834603E-2</c:v>
                </c:pt>
                <c:pt idx="15">
                  <c:v>0.61496572478018607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0011-44C5-A7E9-418E403867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-1897854720"/>
        <c:axId val="-1897854176"/>
      </c:barChart>
      <c:catAx>
        <c:axId val="-189785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97854176"/>
        <c:crosses val="autoZero"/>
        <c:auto val="1"/>
        <c:lblAlgn val="ctr"/>
        <c:lblOffset val="100"/>
        <c:noMultiLvlLbl val="0"/>
      </c:catAx>
      <c:valAx>
        <c:axId val="-1897854176"/>
        <c:scaling>
          <c:orientation val="minMax"/>
        </c:scaling>
        <c:delete val="1"/>
        <c:axPos val="b"/>
        <c:numFmt formatCode="_ &quot;$&quot;* #,##0_ ;_ &quot;$&quot;* \-#,##0_ ;_ &quot;$&quot;* &quot;-&quot;??_ ;_ @_ " sourceLinked="1"/>
        <c:majorTickMark val="none"/>
        <c:minorTickMark val="none"/>
        <c:tickLblPos val="nextTo"/>
        <c:crossAx val="-18978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C" sz="2400" b="1" dirty="0">
                <a:latin typeface="Calibri" panose="020F0502020204030204" pitchFamily="34" charset="0"/>
              </a:rPr>
              <a:t>Presupuesto de inversión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95,56M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CC-44DC-9F3C-C72CB9C0D3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135,5M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CC-44DC-9F3C-C72CB9C0D3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142,06M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CC-44DC-9F3C-C72CB9C0D3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143,93M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2B-492A-B109-363963E00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'Rroyecciones POA 2022'!$B$18:$E$18</c:f>
              <c:strCache>
                <c:ptCount val="4"/>
                <c:pt idx="0">
                  <c:v>I Trimestre</c:v>
                </c:pt>
                <c:pt idx="1">
                  <c:v>II Trimestre</c:v>
                </c:pt>
                <c:pt idx="2">
                  <c:v>III Trimestre</c:v>
                </c:pt>
                <c:pt idx="3">
                  <c:v>IV Trimestre</c:v>
                </c:pt>
              </c:strCache>
            </c:strRef>
          </c:cat>
          <c:val>
            <c:numRef>
              <c:f>'Rroyecciones POA 2022'!$B$19:$E$19</c:f>
              <c:numCache>
                <c:formatCode>_ * #,##0_ ;_ * \-#,##0_ ;_ * "-"??_ ;_ @_ </c:formatCode>
                <c:ptCount val="4"/>
                <c:pt idx="0">
                  <c:v>139.96930747608363</c:v>
                </c:pt>
                <c:pt idx="1">
                  <c:v>156.99940782362197</c:v>
                </c:pt>
                <c:pt idx="2">
                  <c:v>108.71941692746388</c:v>
                </c:pt>
                <c:pt idx="3">
                  <c:v>111.36364880283067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C-44DC-9F3C-C72CB9C0D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-24"/>
        <c:axId val="-1948884304"/>
        <c:axId val="-1948883760"/>
      </c:barChart>
      <c:catAx>
        <c:axId val="-194888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203764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EC"/>
          </a:p>
        </c:txPr>
        <c:crossAx val="-1948883760"/>
        <c:crosses val="autoZero"/>
        <c:auto val="1"/>
        <c:lblAlgn val="ctr"/>
        <c:lblOffset val="100"/>
        <c:noMultiLvlLbl val="0"/>
      </c:catAx>
      <c:valAx>
        <c:axId val="-1948883760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4888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663-4894-BDFE-E5CF10C69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17624398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63-4894-BDFE-E5CF10C69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16258436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663-4894-BDFE-E5CF10C69A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0.92249596269898104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7068752"/>
        <c:axId val="-1947073104"/>
      </c:barChart>
      <c:catAx>
        <c:axId val="-194706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7073104"/>
        <c:crosses val="autoZero"/>
        <c:auto val="1"/>
        <c:lblAlgn val="ctr"/>
        <c:lblOffset val="100"/>
        <c:noMultiLvlLbl val="0"/>
      </c:catAx>
      <c:valAx>
        <c:axId val="-1947073104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9470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403616221388494E-3"/>
                  <c:y val="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70-453C-8746-DD4D41CB7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Alcaldía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11177595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0-453C-8746-DD4D41CB7CD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D0-470B-B54D-6B0EA838E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Alcaldía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10063260.84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70-453C-8746-DD4D41CB7CD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D0-470B-B54D-6B0EA838E1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Alcaldía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0.90030644695929696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70-453C-8746-DD4D41CB7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7060048"/>
        <c:axId val="-1947062224"/>
      </c:barChart>
      <c:catAx>
        <c:axId val="-194706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7062224"/>
        <c:crosses val="autoZero"/>
        <c:auto val="1"/>
        <c:lblAlgn val="ctr"/>
        <c:lblOffset val="100"/>
        <c:noMultiLvlLbl val="0"/>
      </c:catAx>
      <c:valAx>
        <c:axId val="-1947062224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94706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2-4EEC-B4DD-1C861EAA6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Comunicación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4962729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2-4EEC-B4DD-1C861EAA676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6D-4871-9B10-543CE5BC2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Comunicación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4429149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62-4EEC-B4DD-1C861EAA676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6D-4871-9B10-543CE5BC29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Comunicación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0.89248254337482502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62-4EEC-B4DD-1C861EAA6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7071472"/>
        <c:axId val="-1947072560"/>
      </c:barChart>
      <c:catAx>
        <c:axId val="-1947071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7072560"/>
        <c:crosses val="autoZero"/>
        <c:auto val="1"/>
        <c:lblAlgn val="ctr"/>
        <c:lblOffset val="100"/>
        <c:noMultiLvlLbl val="0"/>
      </c:catAx>
      <c:valAx>
        <c:axId val="-194707256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94707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E9E-4EB6-93D4-27D840408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Met. De Control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8830779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C3-4092-B3E3-BAD9C29FA2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9E-4EB6-93D4-27D840408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Met. De Control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7574829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C3-4092-B3E3-BAD9C29FA2A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E9E-4EB6-93D4-27D8404080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Met. De Control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0.85777585420267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C3-4092-B3E3-BAD9C29FA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7070928"/>
        <c:axId val="-1947067664"/>
      </c:barChart>
      <c:catAx>
        <c:axId val="-1947070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7067664"/>
        <c:crosses val="autoZero"/>
        <c:auto val="1"/>
        <c:lblAlgn val="ctr"/>
        <c:lblOffset val="100"/>
        <c:noMultiLvlLbl val="0"/>
      </c:catAx>
      <c:valAx>
        <c:axId val="-1947067664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94707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42-42BF-864A-1925EB0D9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Coord Territorial 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52120163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2-42BF-864A-1925EB0D919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2B2-42F5-8E9F-D9576EC19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Coord Territorial 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44813599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42-42BF-864A-1925EB0D919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2B2-42F5-8E9F-D9576EC19F4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Coord Territorial 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0.85981310150545698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42-42BF-864A-1925EB0D9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807664"/>
        <c:axId val="-1897850912"/>
      </c:barChart>
      <c:catAx>
        <c:axId val="-137807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0912"/>
        <c:crosses val="autoZero"/>
        <c:auto val="1"/>
        <c:lblAlgn val="ctr"/>
        <c:lblOffset val="100"/>
        <c:noMultiLvlLbl val="0"/>
      </c:catAx>
      <c:valAx>
        <c:axId val="-189785091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780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8F3-40F5-896B-C1DEDB0FB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Desarrollo Productivo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21655292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8F3-40F5-896B-C1DEDB0FB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Desarrollo Productivo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18594770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8F3-40F5-896B-C1DEDB0FBC0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Desarrollo Productivo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0.858670942880844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61792"/>
        <c:axId val="-1897850368"/>
      </c:barChart>
      <c:catAx>
        <c:axId val="-1897861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0368"/>
        <c:crosses val="autoZero"/>
        <c:auto val="1"/>
        <c:lblAlgn val="ctr"/>
        <c:lblOffset val="100"/>
        <c:noMultiLvlLbl val="0"/>
      </c:catAx>
      <c:valAx>
        <c:axId val="-1897850368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6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B2-4523-95E6-03D74A132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Planificación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1642192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2-4523-95E6-03D74A132FA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31C-4F33-BCFB-15248734C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Planificación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1399321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B2-4523-95E6-03D74A132FA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31C-4F33-BCFB-15248734C4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Planificación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0.85210560031957305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B2-4523-95E6-03D74A132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61248"/>
        <c:axId val="-1897852000"/>
      </c:barChart>
      <c:catAx>
        <c:axId val="-1897861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2000"/>
        <c:crosses val="autoZero"/>
        <c:auto val="1"/>
        <c:lblAlgn val="ctr"/>
        <c:lblOffset val="100"/>
        <c:noMultiLvlLbl val="0"/>
      </c:catAx>
      <c:valAx>
        <c:axId val="-189785200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6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0.2232</cdr:y>
    </cdr:from>
    <cdr:to>
      <cdr:x>0.58231</cdr:x>
      <cdr:y>0.30247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1729078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0.3697</cdr:y>
    </cdr:from>
    <cdr:to>
      <cdr:x>0.58231</cdr:x>
      <cdr:y>0.44897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864041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0.34843</cdr:y>
    </cdr:from>
    <cdr:to>
      <cdr:x>0.58231</cdr:x>
      <cdr:y>0.4277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699235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0.23074</cdr:y>
    </cdr:from>
    <cdr:to>
      <cdr:x>0.35758</cdr:x>
      <cdr:y>0.31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787489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0.46036</cdr:y>
    </cdr:from>
    <cdr:to>
      <cdr:x>0.58231</cdr:x>
      <cdr:y>0.53964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3566371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0.22499</cdr:y>
    </cdr:from>
    <cdr:to>
      <cdr:x>0.35758</cdr:x>
      <cdr:y>0.30425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742971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0.45069</cdr:y>
    </cdr:from>
    <cdr:to>
      <cdr:x>0.58231</cdr:x>
      <cdr:y>0.52996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3491387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0.42073</cdr:y>
    </cdr:from>
    <cdr:to>
      <cdr:x>0.58231</cdr:x>
      <cdr:y>0.5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3259325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0.47926</cdr:y>
    </cdr:from>
    <cdr:to>
      <cdr:x>0.58231</cdr:x>
      <cdr:y>0.55853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3712772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0.20342</cdr:y>
    </cdr:from>
    <cdr:to>
      <cdr:x>0.35758</cdr:x>
      <cdr:y>0.28268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575823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0.53186</cdr:y>
    </cdr:from>
    <cdr:to>
      <cdr:x>0.58231</cdr:x>
      <cdr:y>0.61113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4120196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0.20742</cdr:x>
      <cdr:y>0.5</cdr:y>
    </cdr:from>
    <cdr:to>
      <cdr:x>0.39684</cdr:x>
      <cdr:y>0.58771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42440" y="3158231"/>
          <a:ext cx="1408575" cy="553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1800" b="1" dirty="0">
              <a:solidFill>
                <a:schemeClr val="bg1"/>
              </a:solidFill>
            </a:rPr>
            <a:t>Inversión</a:t>
          </a:r>
        </a:p>
      </cdr:txBody>
    </cdr:sp>
  </cdr:relSizeAnchor>
  <cdr:relSizeAnchor xmlns:cdr="http://schemas.openxmlformats.org/drawingml/2006/chartDrawing">
    <cdr:from>
      <cdr:x>0.5</cdr:x>
      <cdr:y>0.33019</cdr:y>
    </cdr:from>
    <cdr:to>
      <cdr:x>0.6881</cdr:x>
      <cdr:y>0.40829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5769167" y="2260754"/>
          <a:ext cx="2170361" cy="5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800" b="1" dirty="0">
              <a:solidFill>
                <a:schemeClr val="bg1"/>
              </a:solidFill>
            </a:rPr>
            <a:t>Gasto Corriente</a:t>
          </a:r>
        </a:p>
      </cdr:txBody>
    </cdr:sp>
  </cdr:relSizeAnchor>
  <cdr:relSizeAnchor xmlns:cdr="http://schemas.openxmlformats.org/drawingml/2006/chartDrawing">
    <cdr:from>
      <cdr:x>0.26232</cdr:x>
      <cdr:y>0.20787</cdr:y>
    </cdr:from>
    <cdr:to>
      <cdr:x>0.42898</cdr:x>
      <cdr:y>0.28597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026732" y="1423294"/>
          <a:ext cx="1922979" cy="534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400" b="1" dirty="0" err="1">
              <a:solidFill>
                <a:schemeClr val="bg1"/>
              </a:solidFill>
            </a:rPr>
            <a:t>Proy</a:t>
          </a:r>
          <a:r>
            <a:rPr lang="es-EC" sz="1400" b="1" dirty="0">
              <a:solidFill>
                <a:schemeClr val="bg1"/>
              </a:solidFill>
            </a:rPr>
            <a:t>. Metro (PPLMQ)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0.06146</cdr:x>
      <cdr:y>0.44097</cdr:y>
    </cdr:to>
    <cdr:sp macro="" textlink="">
      <cdr:nvSpPr>
        <cdr:cNvPr id="2" name="CuadroTexto 1"/>
        <cdr:cNvSpPr txBox="1"/>
      </cdr:nvSpPr>
      <cdr:spPr>
        <a:xfrm xmlns:a="http://schemas.openxmlformats.org/drawingml/2006/main" rot="16200000">
          <a:off x="-5216831" y="849919"/>
          <a:ext cx="2265320" cy="565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Calibri" panose="020F0502020204030204" pitchFamily="34" charset="0"/>
            </a:rPr>
            <a:t>Millones de dólares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0.20746</cdr:y>
    </cdr:from>
    <cdr:to>
      <cdr:x>0.58231</cdr:x>
      <cdr:y>0.28673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5037594" y="1686081"/>
          <a:ext cx="1985458" cy="644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0.22733</cdr:y>
    </cdr:from>
    <cdr:to>
      <cdr:x>0.35758</cdr:x>
      <cdr:y>0.30659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761084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0.36939</cdr:y>
    </cdr:from>
    <cdr:to>
      <cdr:x>0.58231</cdr:x>
      <cdr:y>0.44866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861590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0.30065</cdr:y>
    </cdr:from>
    <cdr:to>
      <cdr:x>0.58231</cdr:x>
      <cdr:y>0.37992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329108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0.22733</cdr:y>
    </cdr:from>
    <cdr:to>
      <cdr:x>0.35758</cdr:x>
      <cdr:y>0.30659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761084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0.36939</cdr:y>
    </cdr:from>
    <cdr:to>
      <cdr:x>0.58231</cdr:x>
      <cdr:y>0.44866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861590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0.29043</cdr:y>
    </cdr:from>
    <cdr:to>
      <cdr:x>0.58231</cdr:x>
      <cdr:y>0.3697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249949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0.36939</cdr:y>
    </cdr:from>
    <cdr:to>
      <cdr:x>0.58231</cdr:x>
      <cdr:y>0.44866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861590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0.36939</cdr:y>
    </cdr:from>
    <cdr:to>
      <cdr:x>0.58231</cdr:x>
      <cdr:y>0.44866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861590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0.36939</cdr:y>
    </cdr:from>
    <cdr:to>
      <cdr:x>0.58231</cdr:x>
      <cdr:y>0.44866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861590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0.7939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6150212"/>
          <a:ext cx="2440624" cy="92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6" tIns="46733" rIns="93466" bIns="467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3466" tIns="46733" rIns="93466" bIns="467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8983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08983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Nadi</a:t>
            </a:r>
            <a:r>
              <a:rPr lang="es-EC" dirty="0"/>
              <a:t>, acaban de llamar los de la </a:t>
            </a:r>
            <a:r>
              <a:rPr lang="es-EC" dirty="0" err="1"/>
              <a:t>SGCTyPC</a:t>
            </a:r>
            <a:r>
              <a:rPr lang="es-EC" dirty="0"/>
              <a:t>, y piden cambiar en su Resultado de la diapositiva que estaba a tu cargo, esto:</a:t>
            </a:r>
          </a:p>
          <a:p>
            <a:r>
              <a:rPr lang="es-EC" dirty="0"/>
              <a:t>“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</a:rPr>
              <a:t>Ejecución *349* obras de infraestructura y *37* proyectos sociales, priorizados por la ciudadanía a través del mecanismo de presupuestos participativos….”</a:t>
            </a:r>
          </a:p>
          <a:p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</a:rPr>
              <a:t>*POR:*</a:t>
            </a: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“</a:t>
            </a: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Ejecución *357* obras de infraestructura y *36* proyectos sociales, priorizados por la ciudadanía a través del mecanismo de presupuestos participativos….”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55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68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3FE0617-96A0-4CFF-B816-C7CA81672EE6}"/>
              </a:ext>
            </a:extLst>
          </p:cNvPr>
          <p:cNvSpPr/>
          <p:nvPr userDrawn="1"/>
        </p:nvSpPr>
        <p:spPr>
          <a:xfrm>
            <a:off x="0" y="1731527"/>
            <a:ext cx="18286413" cy="1011673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es-EC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731527"/>
            <a:ext cx="16236850" cy="1011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278623" y="9432788"/>
            <a:ext cx="952666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3054927"/>
            <a:ext cx="16200313" cy="596438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38831"/>
            <a:ext cx="18286412" cy="46408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5303069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8988356" y="3163058"/>
            <a:ext cx="9317417" cy="39036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1" y="7663779"/>
            <a:ext cx="15322524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3163058"/>
            <a:ext cx="9824936" cy="3903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1" y="3540867"/>
            <a:ext cx="5400599" cy="3129285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189280"/>
            <a:ext cx="4462687" cy="38984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3189280"/>
            <a:ext cx="8568950" cy="38984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3189280"/>
            <a:ext cx="5254774" cy="38984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928135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928134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928132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826535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826534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826532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877338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877337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877335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683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055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683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055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683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055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170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542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170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542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170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542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8776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2501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8776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2501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8776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2501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3650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7375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3650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7375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3650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7375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86767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35823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95113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23408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35823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21421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26202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48352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417112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23371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265908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8017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4541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31817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6499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5544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30744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7174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4072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7055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60456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82450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8095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9261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30449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7511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62245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63411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4600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71662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4240334"/>
            <a:ext cx="8766629" cy="31401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3300407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46105"/>
            <a:ext cx="8766629" cy="31401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4196112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943779" y="289701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060367" y="301360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964684" y="308988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426243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3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240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8286413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0" y="2361457"/>
            <a:ext cx="1368051" cy="7669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320" y="2366010"/>
            <a:ext cx="7954590" cy="411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7503" y="2366010"/>
            <a:ext cx="7954590" cy="411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45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572588"/>
            <a:ext cx="16457772" cy="54768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61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1ED71-0B2B-4516-86B6-5FB4C46C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29" y="5818908"/>
            <a:ext cx="11398103" cy="2098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966F3A14-C3F3-48A1-B6A7-A08D01E79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3328" y="8354291"/>
            <a:ext cx="11398103" cy="103366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4B06248-1E4B-4F6C-86E2-2FF67DADF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4873" y="4780881"/>
            <a:ext cx="10480146" cy="8198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46E781-23BD-4119-8431-19F381690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"/>
          <a:stretch/>
        </p:blipFill>
        <p:spPr>
          <a:xfrm>
            <a:off x="0" y="0"/>
            <a:ext cx="6188149" cy="10287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6AC40E-148B-4748-89F9-FDF108C1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2" t="10251" r="10506" b="19156"/>
          <a:stretch/>
        </p:blipFill>
        <p:spPr>
          <a:xfrm>
            <a:off x="6443328" y="2463708"/>
            <a:ext cx="9165266" cy="20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308697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57544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37601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87772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38381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47228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62095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700210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360223" y="331334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476811" y="342992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3548810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4254987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360223" y="5523693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476811" y="5640281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5759163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6465340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838" y="1543100"/>
            <a:ext cx="16990296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88734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300393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12281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28995"/>
            <a:ext cx="6433348" cy="178143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89039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300698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312586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832045"/>
            <a:ext cx="6433348" cy="203530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31EB54B-63EC-4B59-99D8-32CEEF4A0BFF}"/>
              </a:ext>
            </a:extLst>
          </p:cNvPr>
          <p:cNvSpPr/>
          <p:nvPr userDrawn="1"/>
        </p:nvSpPr>
        <p:spPr>
          <a:xfrm>
            <a:off x="17372092" y="9192126"/>
            <a:ext cx="914320" cy="1094874"/>
          </a:xfrm>
          <a:prstGeom prst="rect">
            <a:avLst/>
          </a:prstGeom>
          <a:solidFill>
            <a:srgbClr val="E62E3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2400">
              <a:solidFill>
                <a:schemeClr val="bg1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0" y="1572588"/>
            <a:ext cx="16457772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3250574"/>
            <a:ext cx="16457772" cy="528288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70BFE03-39FC-429D-A245-70BE0AF7A8C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0" y="0"/>
            <a:ext cx="10590028" cy="1412732"/>
          </a:xfrm>
          <a:prstGeom prst="rect">
            <a:avLst/>
          </a:prstGeom>
        </p:spPr>
      </p:pic>
      <p:sp>
        <p:nvSpPr>
          <p:cNvPr id="15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0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9F5AAFFC-5D56-40DE-BBE2-C37FEDC43A4B}"/>
              </a:ext>
            </a:extLst>
          </p:cNvPr>
          <p:cNvPicPr/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5400" y="292667"/>
            <a:ext cx="2604781" cy="10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774" r:id="rId3"/>
    <p:sldLayoutId id="2147483775" r:id="rId4"/>
    <p:sldLayoutId id="2147483675" r:id="rId5"/>
    <p:sldLayoutId id="2147483751" r:id="rId6"/>
    <p:sldLayoutId id="2147483676" r:id="rId7"/>
    <p:sldLayoutId id="2147483773" r:id="rId8"/>
    <p:sldLayoutId id="2147483752" r:id="rId9"/>
    <p:sldLayoutId id="2147483706" r:id="rId10"/>
    <p:sldLayoutId id="2147483660" r:id="rId11"/>
    <p:sldLayoutId id="2147483704" r:id="rId12"/>
    <p:sldLayoutId id="2147483671" r:id="rId13"/>
    <p:sldLayoutId id="2147483718" r:id="rId14"/>
    <p:sldLayoutId id="2147483680" r:id="rId15"/>
    <p:sldLayoutId id="2147483757" r:id="rId16"/>
    <p:sldLayoutId id="2147483691" r:id="rId17"/>
    <p:sldLayoutId id="2147483702" r:id="rId18"/>
    <p:sldLayoutId id="2147483750" r:id="rId19"/>
    <p:sldLayoutId id="2147483714" r:id="rId20"/>
    <p:sldLayoutId id="2147483777" r:id="rId21"/>
    <p:sldLayoutId id="2147483778" r:id="rId22"/>
    <p:sldLayoutId id="2147483779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b="1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462C93-1154-4059-8672-415D9A763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3332E15B-85F7-4D67-B281-3AE9BC8EBFC5}"/>
              </a:ext>
            </a:extLst>
          </p:cNvPr>
          <p:cNvSpPr txBox="1">
            <a:spLocks/>
          </p:cNvSpPr>
          <p:nvPr/>
        </p:nvSpPr>
        <p:spPr>
          <a:xfrm>
            <a:off x="4563071" y="3404221"/>
            <a:ext cx="11166164" cy="3211858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INFORME CONFORME EL </a:t>
            </a:r>
            <a:b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266 DEL COOTAD </a:t>
            </a:r>
          </a:p>
          <a:p>
            <a:pPr algn="ctr"/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 LA ASAMBLEA DE QUITO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40EEF8-1C49-4873-9C10-457ADF68CF0A}"/>
              </a:ext>
            </a:extLst>
          </p:cNvPr>
          <p:cNvSpPr txBox="1"/>
          <p:nvPr/>
        </p:nvSpPr>
        <p:spPr>
          <a:xfrm>
            <a:off x="7514713" y="6676237"/>
            <a:ext cx="526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Enero - 2022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2DB13E-DAA3-4060-818C-2C21C3009E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839" y="3256801"/>
            <a:ext cx="3059232" cy="394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36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24085"/>
            <a:ext cx="11441327" cy="547689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1B587C"/>
                </a:solidFill>
              </a:rPr>
              <a:t>Coordinación de Alcaldía y Secretaría del Concejo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92649" y="9519306"/>
            <a:ext cx="8937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69108708"/>
              </p:ext>
            </p:extLst>
          </p:nvPr>
        </p:nvGraphicFramePr>
        <p:xfrm>
          <a:off x="-1648960" y="2301441"/>
          <a:ext cx="11624233" cy="708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09941"/>
              </p:ext>
            </p:extLst>
          </p:nvPr>
        </p:nvGraphicFramePr>
        <p:xfrm>
          <a:off x="8885582" y="3415833"/>
          <a:ext cx="9087622" cy="4463993"/>
        </p:xfrm>
        <a:graphic>
          <a:graphicData uri="http://schemas.openxmlformats.org/drawingml/2006/table">
            <a:tbl>
              <a:tblPr/>
              <a:tblGrid>
                <a:gridCol w="4035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Concejo Metropolitano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5.251.730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4.997.569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Honesto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1.106.574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1.018.720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Metropolitano de Planificación Urbana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509.158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438.192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Metropolitana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3.921.959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3.375.665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Metropolitana de Relaciones Internacionales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380.173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228.873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Metropolitana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11.177.595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10.063.261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757920" y="2518333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1767" y="9386681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32126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13079"/>
            <a:ext cx="16457772" cy="547689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1B587C"/>
                </a:solidFill>
              </a:rPr>
              <a:t>Coordinación de Alcaldía y Secretaria del Concejo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54549" y="9519306"/>
            <a:ext cx="9318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354234" y="2112598"/>
            <a:ext cx="749147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 rot="10800000" flipV="1">
            <a:off x="10354234" y="6867554"/>
            <a:ext cx="6852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9" name="Esquina doblada 8"/>
          <p:cNvSpPr/>
          <p:nvPr/>
        </p:nvSpPr>
        <p:spPr>
          <a:xfrm>
            <a:off x="483586" y="2623930"/>
            <a:ext cx="9485604" cy="7443065"/>
          </a:xfrm>
          <a:prstGeom prst="foldedCorner">
            <a:avLst>
              <a:gd name="adj" fmla="val 5946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chemeClr val="accent6"/>
                </a:solidFill>
              </a:rPr>
              <a:t>Principales resultados alcanzados:</a:t>
            </a:r>
          </a:p>
          <a:p>
            <a:endParaRPr lang="es-ES" sz="1800" dirty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/>
                </a:solidFill>
              </a:rPr>
              <a:t>Alcaldía Metropolitana</a:t>
            </a:r>
          </a:p>
          <a:p>
            <a:pPr marL="1102126" lvl="1" indent="-28575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2.532 solicitudes ciudadanas atendidas por el despacho de Alcaldía.</a:t>
            </a:r>
            <a:endParaRPr lang="es-E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/>
                </a:solidFill>
              </a:rPr>
              <a:t>Concejo Metropolitano</a:t>
            </a:r>
          </a:p>
          <a:p>
            <a:pPr marL="1102126" lvl="1" indent="-28575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76 Ordenanzas Metropolitanas y 2 Resoluciones de Concejo Metropolitano sancionadas y publicadas en el portal web del GAD del DMQ. </a:t>
            </a:r>
          </a:p>
          <a:p>
            <a:pPr marL="1102126" lvl="1" indent="-28575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288.694 usuarios ingresaron al portal de Gobierno Abierto.</a:t>
            </a:r>
            <a:endParaRPr lang="es-E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/>
                </a:solidFill>
              </a:rPr>
              <a:t>Quito Honesto</a:t>
            </a:r>
          </a:p>
          <a:p>
            <a:pPr marL="1102126" lvl="1" indent="-28575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205 procesos de contratación pública de entidades municipales analizados.</a:t>
            </a:r>
          </a:p>
          <a:p>
            <a:pPr marL="1102126" lvl="1" indent="-28575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164 informes técnicos y recomendaciones emitidos.</a:t>
            </a:r>
          </a:p>
          <a:p>
            <a:pPr marL="1102126" lvl="1" indent="-28575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Seguimiento al cumplimiento de la gestión de transparencia activa y pasiva del MDMQ.</a:t>
            </a:r>
            <a:endParaRPr lang="es-EC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/>
                </a:solidFill>
              </a:rPr>
              <a:t>Planificación Urbana</a:t>
            </a:r>
          </a:p>
          <a:p>
            <a:pPr marL="1102126" lvl="1" indent="-28575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Diseño arquitectónico final del Centro Metropolitano de Bienestar Animal.</a:t>
            </a:r>
            <a:endParaRPr lang="es-E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/>
                </a:solidFill>
              </a:rPr>
              <a:t>Relaciones Internacionales</a:t>
            </a:r>
          </a:p>
          <a:p>
            <a:pPr marL="1102126" lvl="1" indent="-28575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Lanzamiento de la XIV edición del curso de Arte Quiteño.</a:t>
            </a:r>
            <a:endParaRPr lang="es-EC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/>
                </a:solidFill>
              </a:rPr>
              <a:t>Procuraduría Metropolitana</a:t>
            </a:r>
          </a:p>
          <a:p>
            <a:pPr marL="1159276" lvl="1" indent="-342900" algn="just">
              <a:buFont typeface="+mj-lt"/>
              <a:buAutoNum type="arabicPeriod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1.846 trámites atendidos sobre uso y ocupación del suelo.</a:t>
            </a:r>
          </a:p>
          <a:p>
            <a:pPr marL="1159276" lvl="1" indent="-342900" algn="just">
              <a:buFont typeface="+mj-lt"/>
              <a:buAutoNum type="arabicPeriod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8.073 procesos judiciales y patrocinio atendidos.</a:t>
            </a:r>
          </a:p>
          <a:p>
            <a:pPr marL="1159276" lvl="1" indent="-342900" algn="just">
              <a:buFont typeface="+mj-lt"/>
              <a:buAutoNum type="arabicPeriod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3.409 actas de acuerdo suscritas en el Centro de Mediación.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000251"/>
              </p:ext>
            </p:extLst>
          </p:nvPr>
        </p:nvGraphicFramePr>
        <p:xfrm>
          <a:off x="10354234" y="2934919"/>
          <a:ext cx="7491473" cy="3824737"/>
        </p:xfrm>
        <a:graphic>
          <a:graphicData uri="http://schemas.openxmlformats.org/drawingml/2006/table">
            <a:tbl>
              <a:tblPr/>
              <a:tblGrid>
                <a:gridCol w="518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9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Honesto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64985"/>
                  </a:ext>
                </a:extLst>
              </a:tr>
              <a:tr h="36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Metropolitana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Concejo Metropolitano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93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Metropolitana de Relaciones Internacionales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Metropolitano de Planificación Urbana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Metropolitana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6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FD2A382F-873C-4C40-889E-3695CD9830B4}"/>
              </a:ext>
            </a:extLst>
          </p:cNvPr>
          <p:cNvSpPr/>
          <p:nvPr/>
        </p:nvSpPr>
        <p:spPr>
          <a:xfrm>
            <a:off x="10372101" y="7206108"/>
            <a:ext cx="74307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De octubre a diciembre de 2021, </a:t>
            </a:r>
          </a:p>
          <a:p>
            <a:pPr algn="r"/>
            <a:r>
              <a:rPr lang="es-ES" b="1" i="1" dirty="0">
                <a:solidFill>
                  <a:srgbClr val="C00000"/>
                </a:solidFill>
                <a:latin typeface="Calibri" panose="020F0502020204030204" pitchFamily="34" charset="0"/>
              </a:rPr>
              <a:t>el Sr. Alcalde participó en 454 eventos </a:t>
            </a:r>
          </a:p>
          <a:p>
            <a:pPr algn="r"/>
            <a:r>
              <a:rPr lang="es-ES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con medios de comunicación, reuniones con organismos nacionales internacionales, audiencias con dirigentes parroquiales, participación ciudadana, entre otros actos.</a:t>
            </a:r>
          </a:p>
        </p:txBody>
      </p:sp>
    </p:spTree>
    <p:extLst>
      <p:ext uri="{BB962C8B-B14F-4D97-AF65-F5344CB8AC3E}">
        <p14:creationId xmlns:p14="http://schemas.microsoft.com/office/powerpoint/2010/main" val="38017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19215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Comunicación	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54549" y="9519306"/>
            <a:ext cx="9318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-1648960" y="1639847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54871"/>
              </p:ext>
            </p:extLst>
          </p:nvPr>
        </p:nvGraphicFramePr>
        <p:xfrm>
          <a:off x="8289569" y="4268391"/>
          <a:ext cx="9215285" cy="1750217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Comunicación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4.962.729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4.429.149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4.962.729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4.429.149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289569" y="3370891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1767" y="9386681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27199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586" y="1559580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Comunicación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416035" y="9519306"/>
            <a:ext cx="870377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96156"/>
              </p:ext>
            </p:extLst>
          </p:nvPr>
        </p:nvGraphicFramePr>
        <p:xfrm>
          <a:off x="10479799" y="3465040"/>
          <a:ext cx="6936237" cy="1750217"/>
        </p:xfrm>
        <a:graphic>
          <a:graphicData uri="http://schemas.openxmlformats.org/drawingml/2006/table">
            <a:tbl>
              <a:tblPr/>
              <a:tblGrid>
                <a:gridCol w="4827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Comunicación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0479799" y="2567540"/>
            <a:ext cx="6936238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479799" y="5317162"/>
            <a:ext cx="6936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714259" y="2655370"/>
            <a:ext cx="8766624" cy="7631629"/>
          </a:xfrm>
          <a:prstGeom prst="foldedCorner">
            <a:avLst>
              <a:gd name="adj" fmla="val 10189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Principales resultados alcanzados:</a:t>
            </a:r>
          </a:p>
          <a:p>
            <a:endParaRPr lang="es-ES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Campañas comunicacionales estratégicas ejecutadas: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Concientización ciudadana sobre el </a:t>
            </a:r>
            <a:r>
              <a:rPr lang="es-EC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19, vacunación, protocolos de bioseguridad.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deporte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Impuesto predial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Agua hasta el 2050 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Rumbo al Bicentenario 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Fiestas de Quito 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 la mendicidad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Mercados populares</a:t>
            </a:r>
          </a:p>
          <a:p>
            <a:pPr marL="1102126" lvl="1" indent="-285750" algn="just">
              <a:buFont typeface="Wingdings" charset="2"/>
              <a:buChar char="ü"/>
            </a:pP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Periódico ”El Quiteño”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ediciones publicadas.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Distribución en 20 puntos en la ciudad.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 Municipal 720 AM y Radio FM 102.9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52.377 promedio de oyentes.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de comunicación: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149 eventos realizados con presencia de medios de comunicación.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B148A7-5F0B-474E-907E-A7C9874EDB5C}"/>
              </a:ext>
            </a:extLst>
          </p:cNvPr>
          <p:cNvSpPr/>
          <p:nvPr/>
        </p:nvSpPr>
        <p:spPr>
          <a:xfrm>
            <a:off x="10672305" y="7030503"/>
            <a:ext cx="6743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de comunicación, sensibilización e información sobre temas prioritarios </a:t>
            </a:r>
          </a:p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los habitantes del DMQ.</a:t>
            </a:r>
          </a:p>
        </p:txBody>
      </p:sp>
    </p:spTree>
    <p:extLst>
      <p:ext uri="{BB962C8B-B14F-4D97-AF65-F5344CB8AC3E}">
        <p14:creationId xmlns:p14="http://schemas.microsoft.com/office/powerpoint/2010/main" val="39085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576151"/>
            <a:ext cx="16457772" cy="547689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1B587C"/>
                </a:solidFill>
              </a:rPr>
              <a:t>Agencia Metropolitana de Control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05029" y="9519306"/>
            <a:ext cx="981384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43668644"/>
              </p:ext>
            </p:extLst>
          </p:nvPr>
        </p:nvGraphicFramePr>
        <p:xfrm>
          <a:off x="-1515145" y="2004513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05198"/>
              </p:ext>
            </p:extLst>
          </p:nvPr>
        </p:nvGraphicFramePr>
        <p:xfrm>
          <a:off x="8089744" y="4951562"/>
          <a:ext cx="9215285" cy="1750217"/>
        </p:xfrm>
        <a:graphic>
          <a:graphicData uri="http://schemas.openxmlformats.org/drawingml/2006/table">
            <a:tbl>
              <a:tblPr/>
              <a:tblGrid>
                <a:gridCol w="400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Control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8.830.779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7.574.829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8.830.779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7.574.829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089744" y="4054062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10187" y="9682164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20046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95229"/>
            <a:ext cx="16457772" cy="547689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1B587C"/>
                </a:solidFill>
              </a:rPr>
              <a:t>Agencia Metropolitana de Control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297399" y="9439096"/>
            <a:ext cx="940887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05642"/>
              </p:ext>
            </p:extLst>
          </p:nvPr>
        </p:nvGraphicFramePr>
        <p:xfrm>
          <a:off x="10550227" y="3488005"/>
          <a:ext cx="6888111" cy="1655495"/>
        </p:xfrm>
        <a:graphic>
          <a:graphicData uri="http://schemas.openxmlformats.org/drawingml/2006/table">
            <a:tbl>
              <a:tblPr/>
              <a:tblGrid>
                <a:gridCol w="479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Control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0550226" y="2652302"/>
            <a:ext cx="688811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518142" y="5195467"/>
            <a:ext cx="6983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553838" y="2747496"/>
            <a:ext cx="8782668" cy="7198609"/>
          </a:xfrm>
          <a:prstGeom prst="foldedCorner">
            <a:avLst>
              <a:gd name="adj" fmla="val 11245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Principales resultados alcanzados:</a:t>
            </a:r>
          </a:p>
          <a:p>
            <a:endParaRPr lang="es-ES" b="1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</a:rPr>
              <a:t>Inspecciones de control realizadas: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9.274 informes de: aceras, fachadas, ambiente, aseo, bienes inventariados y turismo, comercio autónomo, construcciones, espacio público, fauna urbana, libadores, LUAE, publicidad. </a:t>
            </a:r>
          </a:p>
          <a:p>
            <a:endParaRPr lang="es-EC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</a:rPr>
              <a:t>Operativos de control realizados en las 9 administraciones zonales:</a:t>
            </a:r>
            <a:r>
              <a:rPr lang="es-EC" sz="2400" dirty="0">
                <a:solidFill>
                  <a:srgbClr val="0060A8"/>
                </a:solidFill>
                <a:latin typeface="Calibri" panose="020F0502020204030204" pitchFamily="34" charset="0"/>
              </a:rPr>
              <a:t>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13.348 operativos de: uso indebido del espacio público, licenciamiento, publicidad y demás normativa metropolitana. </a:t>
            </a:r>
          </a:p>
          <a:p>
            <a:endParaRPr lang="es-EC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</a:rPr>
              <a:t>Resoluciones sancionadoras emitidas: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15.803 resoluciones en las que se sanciona administrativamente a quienes incumplen la normativa metropolitana sobre licenciamiento, espacio público, gestión de residuos y bomberos.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</a:rPr>
              <a:t>Acciones comunicacionales en redes sociales realizadas: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51.074 personas informadas sobre el marco normativo legal vigente    que rige al DMQ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FFBFEC9-257F-444D-B740-34C6BC67B3B4}"/>
              </a:ext>
            </a:extLst>
          </p:cNvPr>
          <p:cNvSpPr/>
          <p:nvPr/>
        </p:nvSpPr>
        <p:spPr>
          <a:xfrm>
            <a:off x="11047533" y="6806907"/>
            <a:ext cx="6390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b="1" i="1" dirty="0">
                <a:solidFill>
                  <a:srgbClr val="C00000"/>
                </a:solidFill>
                <a:latin typeface="Calibri" panose="020F0502020204030204" pitchFamily="34" charset="0"/>
              </a:rPr>
              <a:t>Acciones que contribuyen a la disminución del cometimiento de infracciones en el DMQ.</a:t>
            </a:r>
          </a:p>
        </p:txBody>
      </p:sp>
    </p:spTree>
    <p:extLst>
      <p:ext uri="{BB962C8B-B14F-4D97-AF65-F5344CB8AC3E}">
        <p14:creationId xmlns:p14="http://schemas.microsoft.com/office/powerpoint/2010/main" val="7763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411699" y="9519306"/>
            <a:ext cx="8747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56875934"/>
              </p:ext>
            </p:extLst>
          </p:nvPr>
        </p:nvGraphicFramePr>
        <p:xfrm>
          <a:off x="-1473474" y="2132086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39850"/>
              </p:ext>
            </p:extLst>
          </p:nvPr>
        </p:nvGraphicFramePr>
        <p:xfrm>
          <a:off x="8908927" y="2859181"/>
          <a:ext cx="8784122" cy="6227112"/>
        </p:xfrm>
        <a:graphic>
          <a:graphicData uri="http://schemas.openxmlformats.org/drawingml/2006/table">
            <a:tbl>
              <a:tblPr/>
              <a:tblGrid>
                <a:gridCol w="3968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9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Coordinación Territorial y Participación Ciudadana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2.414.507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2.246.683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Eugenio Espejo (Norte)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7.614.588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6.994.036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Equinoccio (La Delicia)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7.266.842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F7F7"/>
                          </a:highlight>
                          <a:latin typeface="Calibri" panose="020F0502020204030204" pitchFamily="34" charset="0"/>
                        </a:rPr>
                        <a:t>6.618.392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Tumbaco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4.728.864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4.254.307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Regula Tu Barrio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1.128.236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983.139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Turística La Mariscal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965.917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844.107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Valle de Los Chillos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4.906.036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4.230.988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Quitumbe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6.037.233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5.190.200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Calderón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5.148.709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4.351.908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Eloy Alfaro (Sur)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6.356.506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5.429.262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99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Manuela Sáenz (Centro)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5.552.724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3.708.653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436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52.120.163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44.851.677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908927" y="1961681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908927" y="9260623"/>
            <a:ext cx="596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989AA1B-7C95-4932-AE41-87343CDE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08" y="1661485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Coordinación Territorial y Participación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7007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158" y="1519625"/>
            <a:ext cx="1094824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Coordinación Territorial y Participación Ciudadana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54550" y="9491952"/>
            <a:ext cx="89001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315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1180345" y="1701481"/>
            <a:ext cx="669560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1449050" y="8075481"/>
            <a:ext cx="6619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9" name="Esquina doblada 8"/>
          <p:cNvSpPr/>
          <p:nvPr/>
        </p:nvSpPr>
        <p:spPr>
          <a:xfrm>
            <a:off x="424608" y="2029522"/>
            <a:ext cx="10432222" cy="8128648"/>
          </a:xfrm>
          <a:prstGeom prst="foldedCorner">
            <a:avLst>
              <a:gd name="adj" fmla="val 6014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  <a:endParaRPr lang="es-ES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C" sz="15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PARTICIPATIVOS: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357 obras de Infraestructuras (adoquinados, asfaltados, mejoramiento de aceras, bordillos, casas comunales), beneficiando a 267.812 personas.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proyectos sociales (Talleres de derechos humanos, prevención de violencia de género, escuelas deportivas, festivales infantiles de danza, etc.), beneficiando a 235.300 beneficiarios.</a:t>
            </a:r>
            <a:endParaRPr lang="es-EC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5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 CASAS SOMOS QUITO DEL DISTRITO METROPOLITANO: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7.000 talleres artísticos, ocupacionales, de idiomas, culturales, de emprendimiento, inclusivos, deportivos, y de violencia de Genero.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223.000 beneficiados, de grupos de atención prioritaria (64% mujeres).  </a:t>
            </a:r>
            <a:endParaRPr lang="es-EC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5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VOLUNTARIADO QUITO 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jóvenes voluntarios en las Colonias Vacacionales, quienes impartieron talleres de origami, danza, baile, dibujo, canto,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representantes juveniles con capacidades fortalecidas, en 60 talleres de liderazgo juvenil, salud mental, salud sexual y reproductiva, emprendimientos, diseño de proyectos sociales y mecanismo de presupuestos participativos.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espacios públicos recuperados, con la participación de 700 ciudadanos, niños/as, adolescentes, dirigentes barriales y artistas.</a:t>
            </a:r>
            <a:endParaRPr lang="es-EC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5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COLONIAS VACACIONALES: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11.330 niños y niñas beneficiados, los cuales además participaron en 500 visitas guiadas a museos municipales del DMQ, y recibieron 6.000 kits de dibujo y pintura.</a:t>
            </a:r>
            <a:endParaRPr lang="es-EC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es-EC" sz="15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PARTICIPACIÓN CIUDADANA: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313 personas de la comunidad fueron formadas en temas de Participación Ciudadana y Control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606 Asambleas Barriales realizadas en todo el DMQ.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37.000 personas participaron en asambleas, audiencias ciudadanas, y cabildos.</a:t>
            </a:r>
            <a:endParaRPr lang="es-EC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5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INFRAESTRUCTURA COMUNITARIA: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 obras de apertura de calles, construcción de muros, graderíos, escalinatas, mejoramientos de parques.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17,92 kilómetros intervenidos en acceso a barrios.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133.218 personas beneficiadas.</a:t>
            </a:r>
            <a:endParaRPr lang="es-EC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5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PARROQUIAS RURALES Y COMUNAS DEL DMQ: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 de USD $ 1.330.000 a los 33 </a:t>
            </a:r>
            <a:r>
              <a:rPr lang="es-EC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GADs</a:t>
            </a: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Parroquiales Rurales para el desarrollo parroquial y ordenamiento territorial.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capacitaciones, a 100 líderes y lideresas de las 33 Parroquias Rurales y de las 65 Comunas en diseño y elaboración de proyectos con enfoque socio ambiental.</a:t>
            </a:r>
            <a:endParaRPr lang="es-EC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5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MEGAMINGAS: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s-EC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Megamingas</a:t>
            </a: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s-EC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rasantero</a:t>
            </a: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compactación de vías, conformación y perfilado de cunetas, corte de césped y oda de vegetación, con la participación de 600 personas y con la colaboración de EPMMOP, EPMAPS, EMASEO.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20.800 personas de barrios del DMQ fueron beneficiadas.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30364"/>
              </p:ext>
            </p:extLst>
          </p:nvPr>
        </p:nvGraphicFramePr>
        <p:xfrm>
          <a:off x="11201400" y="2541322"/>
          <a:ext cx="6503100" cy="5506485"/>
        </p:xfrm>
        <a:graphic>
          <a:graphicData uri="http://schemas.openxmlformats.org/drawingml/2006/table">
            <a:tbl>
              <a:tblPr/>
              <a:tblGrid>
                <a:gridCol w="4555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Eugenio Espejo (Norte)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Turística La Mariscal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Tumbaco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Calderón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Manuela Sáenz (Centro)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Coordinación Territorial y Participación Ciudadana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Equinoccio (La Delicia)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Eloy Alfaro (Sur)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Quitumbe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Valle de Los Chillos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7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Regula Tu Barrio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363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0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03A1C0FD-D3C4-403A-83CF-DEE64BFD464C}"/>
              </a:ext>
            </a:extLst>
          </p:cNvPr>
          <p:cNvSpPr/>
          <p:nvPr/>
        </p:nvSpPr>
        <p:spPr>
          <a:xfrm>
            <a:off x="11449050" y="8472462"/>
            <a:ext cx="5535463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EC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Más de medio millón de beneficiarios, </a:t>
            </a:r>
          </a:p>
          <a:p>
            <a:pPr algn="r"/>
            <a:r>
              <a:rPr lang="es-EC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con la ejecución de obras de infraestructura y proyectos sociales, priorizados en</a:t>
            </a:r>
          </a:p>
          <a:p>
            <a:pPr algn="r"/>
            <a:r>
              <a:rPr lang="es-EC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presupuestos participativos. </a:t>
            </a:r>
            <a:endParaRPr lang="es-EC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19545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Desarrollo Productivo y Competitividad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73599" y="9519306"/>
            <a:ext cx="9128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38256764"/>
              </p:ext>
            </p:extLst>
          </p:nvPr>
        </p:nvGraphicFramePr>
        <p:xfrm>
          <a:off x="-1604355" y="1893389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72391"/>
              </p:ext>
            </p:extLst>
          </p:nvPr>
        </p:nvGraphicFramePr>
        <p:xfrm>
          <a:off x="8768971" y="3453824"/>
          <a:ext cx="9215285" cy="4595255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Desarrollo Productivo y Competitividad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1.387.953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1.236.007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Servicios Aeroportuarios y Gestión de Zonas Francas y Regímenes Especiales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8.176.000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7.285.843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Rastro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4.063.553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3.497.423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85187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Gestión de Destino Turístico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4.458.800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3.744.670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64837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Corporación de Promoción Económica, CONQUITO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3.568.986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2.830.827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23249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21.655.292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18.594.770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768971" y="2556324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664545" y="8279570"/>
            <a:ext cx="622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28065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78005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Desarrollo Productivo y Competitividad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92649" y="9519306"/>
            <a:ext cx="8937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191751" y="1901464"/>
            <a:ext cx="7640810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121427" y="6721146"/>
            <a:ext cx="7781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10" name="Esquina doblada 9"/>
          <p:cNvSpPr/>
          <p:nvPr/>
        </p:nvSpPr>
        <p:spPr>
          <a:xfrm>
            <a:off x="453853" y="3439911"/>
            <a:ext cx="8829998" cy="6079395"/>
          </a:xfrm>
          <a:prstGeom prst="foldedCorner">
            <a:avLst>
              <a:gd name="adj" fmla="val 8072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>Principales resultados alcanzados:</a:t>
            </a:r>
          </a:p>
          <a:p>
            <a:endParaRPr lang="es-E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90510" indent="-190510" algn="just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Capacitación:</a:t>
            </a:r>
          </a:p>
          <a:p>
            <a:pPr marL="1006886" lvl="1" indent="-19051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5.618 personas capacitadas en anfitrión turístico, regulación turística, y  temas de gestión empresarial.</a:t>
            </a:r>
          </a:p>
          <a:p>
            <a:pPr marL="1006886" lvl="1" indent="-19051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 personas de 20 Mipymes con alto potencial exportador, fueron capacitadas en: comercio exterior y marketing internacional.</a:t>
            </a:r>
          </a:p>
          <a:p>
            <a:pPr marL="1006886" lvl="1" indent="-19051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9.532 beneficiarios en desarrollo de capacidades técnicas y productivas entre UPAs, ciudadanos y actores de la EPS. </a:t>
            </a:r>
          </a:p>
          <a:p>
            <a:pPr marL="190510" indent="-190510" algn="just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Reactivación económica:</a:t>
            </a:r>
          </a:p>
          <a:p>
            <a:pPr marL="1006886" lvl="1" indent="-19051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Reactivación del turismo con la campaña “Mas allá de la Vida”;</a:t>
            </a:r>
          </a:p>
          <a:p>
            <a:pPr marL="1006886" lvl="1" indent="-19051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5.600 comerciantes de los 12 Centros Comerciales del Ahorro, reactivaron sus negocios con la campaña “Paseo Navideño”;</a:t>
            </a:r>
          </a:p>
          <a:p>
            <a:pPr marL="1006886" lvl="1" indent="-19051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2.253 huertos urbanos activos, 41.594,86 kilos de hortalizas comercializados, equivalentes a USD.100.370,42;</a:t>
            </a:r>
          </a:p>
          <a:p>
            <a:pPr marL="1006886" lvl="1" indent="-19051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USD 463.112 no reembolsables, entregados como capital semilla a 110 emprendimientos ganadores de las convocatorias “FONQUITO3000”.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10191750" y="2754750"/>
          <a:ext cx="7640810" cy="3921415"/>
        </p:xfrm>
        <a:graphic>
          <a:graphicData uri="http://schemas.openxmlformats.org/drawingml/2006/table">
            <a:tbl>
              <a:tblPr/>
              <a:tblGrid>
                <a:gridCol w="5318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2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Rastro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Desarrollo Productivo y Competitividad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Gestión de Destino Turístico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09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Servicios Aeroportuarios y Gestión de Zonas Francas y Regímenes Especiales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Corporación de Promoción Económica,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ConQuito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9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9CD376BC-BA14-4118-9F3E-BC047CFB7EF9}"/>
              </a:ext>
            </a:extLst>
          </p:cNvPr>
          <p:cNvSpPr/>
          <p:nvPr/>
        </p:nvSpPr>
        <p:spPr>
          <a:xfrm>
            <a:off x="10417347" y="7132321"/>
            <a:ext cx="74152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en el evento </a:t>
            </a:r>
          </a:p>
          <a:p>
            <a:pPr algn="r"/>
            <a:r>
              <a:rPr lang="es-EC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“Ecuador Open </a:t>
            </a:r>
            <a:r>
              <a:rPr lang="es-EC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C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Business”</a:t>
            </a:r>
            <a:r>
              <a:rPr lang="es-EC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es-EC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logró posicionar al DMQ como un destino abierto a la inversión para América Latina, presentando a posibles inversionistas proyectos por más de 1.000 millones de dólares</a:t>
            </a:r>
          </a:p>
        </p:txBody>
      </p:sp>
    </p:spTree>
    <p:extLst>
      <p:ext uri="{BB962C8B-B14F-4D97-AF65-F5344CB8AC3E}">
        <p14:creationId xmlns:p14="http://schemas.microsoft.com/office/powerpoint/2010/main" val="36329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69E33-CCD4-43F9-8DA3-D1B94DD9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Art. 266.-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B603E4-9E96-4A48-9672-FB67464E49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590" y="3884837"/>
            <a:ext cx="16200313" cy="4730843"/>
          </a:xfrm>
        </p:spPr>
        <p:txBody>
          <a:bodyPr>
            <a:normAutofit/>
          </a:bodyPr>
          <a:lstStyle/>
          <a:p>
            <a:pPr algn="just"/>
            <a:r>
              <a:rPr lang="es-EC" sz="4000" dirty="0">
                <a:latin typeface="Calibri" panose="020F0502020204030204" pitchFamily="34" charset="0"/>
                <a:cs typeface="Calibri" panose="020F0502020204030204" pitchFamily="34" charset="0"/>
              </a:rPr>
              <a:t>Rendición de Cuentas.- […] el ejecutivo del gobierno autónomo descentralizado convocará a la asamblea territorial o al organismo que en cada gobierno autónomo descentralizado se establezca como máxima instancia de participación, para informar sobre la ejecución presupuestaria anual, sobre el cumplimiento de sus metas, y sobre las prioridades de ejecución del siguiente año. </a:t>
            </a: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27A98CB5-22DF-4CB5-B9D7-0A832F5D2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359902" y="9432788"/>
            <a:ext cx="871387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65902BE-4C74-4091-9CFC-B2B66422D8B5}"/>
              </a:ext>
            </a:extLst>
          </p:cNvPr>
          <p:cNvSpPr/>
          <p:nvPr/>
        </p:nvSpPr>
        <p:spPr>
          <a:xfrm>
            <a:off x="324255" y="501119"/>
            <a:ext cx="1048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CODIGO ORGANICO DE ORGANIZACION TERRITORIAL</a:t>
            </a:r>
          </a:p>
        </p:txBody>
      </p:sp>
    </p:spTree>
    <p:extLst>
      <p:ext uri="{BB962C8B-B14F-4D97-AF65-F5344CB8AC3E}">
        <p14:creationId xmlns:p14="http://schemas.microsoft.com/office/powerpoint/2010/main" val="111997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18819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Planificación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54549" y="9519306"/>
            <a:ext cx="9318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07108040"/>
              </p:ext>
            </p:extLst>
          </p:nvPr>
        </p:nvGraphicFramePr>
        <p:xfrm>
          <a:off x="-1559750" y="2076377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89313"/>
              </p:ext>
            </p:extLst>
          </p:nvPr>
        </p:nvGraphicFramePr>
        <p:xfrm>
          <a:off x="8311871" y="4137254"/>
          <a:ext cx="9215285" cy="2815181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Instituto de la Ciudad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236.191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235.888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Planificación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1.286.001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1.127.705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Capacitación Municipal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1.642.192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1.399.321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311871" y="3239754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311871" y="7076191"/>
            <a:ext cx="6346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5556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572" y="1587533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Planificación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73599" y="9519306"/>
            <a:ext cx="9128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672238" y="2246318"/>
            <a:ext cx="812435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574239" y="5546055"/>
            <a:ext cx="5559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328572" y="2246318"/>
            <a:ext cx="8383603" cy="7772497"/>
          </a:xfrm>
          <a:prstGeom prst="foldedCorner">
            <a:avLst>
              <a:gd name="adj" fmla="val 10031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chemeClr val="accent6"/>
                </a:solidFill>
              </a:rPr>
              <a:t>Principales resultados alcanzados: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Capacitación y fortalecimiento del talento humano</a:t>
            </a: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 eventos para servidores municipales, en modalidad presencial y virtual.</a:t>
            </a: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23.503 inscripciones y participaciones durante el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Gestión de planificación, seguimiento y evaluación</a:t>
            </a:r>
          </a:p>
          <a:p>
            <a:pPr marL="1273576" lvl="1" indent="-4572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POA reformado para la ejecución presupuestaria del IV trimestre de 2021.</a:t>
            </a:r>
          </a:p>
          <a:p>
            <a:pPr marL="1273576" lvl="1" indent="-4572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metodológico y mejoras a la gestión monitoreo, seguimiento y evaluación de la planificación operativa del MDMQ.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3576" lvl="1" indent="-4572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Inducción y apoyo metodológico a todas las entidades municipales para la mejora de los niveles de eficacia y eficiencia de gestión e instrumentos de planificación.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Gestión de Información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Conformación del Consejo Consultivo de Gobierno Abierto 2021-2023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aplicativos: "Agendas Abiertas" y “Proyectos Quito”.</a:t>
            </a: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Co-creación para el II Plan de Acción de Gobierno Abierto con apoyo técnico y financiero de la GIZ, en curso.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Diseño institucional</a:t>
            </a:r>
            <a:endParaRPr lang="es-EC" sz="2000" b="1" dirty="0">
              <a:solidFill>
                <a:schemeClr val="accent6"/>
              </a:solidFill>
            </a:endParaRP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Simplificación de e varios trámites municipales de gestión catastral, tributaria; registral, entre otros.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14575"/>
              </p:ext>
            </p:extLst>
          </p:nvPr>
        </p:nvGraphicFramePr>
        <p:xfrm>
          <a:off x="9611129" y="3049133"/>
          <a:ext cx="8124355" cy="2371680"/>
        </p:xfrm>
        <a:graphic>
          <a:graphicData uri="http://schemas.openxmlformats.org/drawingml/2006/table">
            <a:tbl>
              <a:tblPr/>
              <a:tblGrid>
                <a:gridCol w="5654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8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1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Instituto de la Ciudad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1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Capacitación Municipal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1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Planificación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1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19940398-F5E8-4062-8A61-6F1AAB6DAF28}"/>
              </a:ext>
            </a:extLst>
          </p:cNvPr>
          <p:cNvSpPr/>
          <p:nvPr/>
        </p:nvSpPr>
        <p:spPr>
          <a:xfrm>
            <a:off x="10914721" y="6443555"/>
            <a:ext cx="67538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del Plan Metropolitano de Desarrollo y Ordenamiento Territorial (PMDOT) 2021 – 2033 del DMQ - </a:t>
            </a:r>
            <a:r>
              <a:rPr lang="es-E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Instrumento de planificación territorial que guiará la gestión municipal los próximos 12 años.</a:t>
            </a:r>
            <a:endParaRPr lang="es-EC" sz="20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37938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Administración General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92649" y="9519306"/>
            <a:ext cx="8937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11218312"/>
              </p:ext>
            </p:extLst>
          </p:nvPr>
        </p:nvGraphicFramePr>
        <p:xfrm>
          <a:off x="-1425935" y="2076377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7106"/>
              </p:ext>
            </p:extLst>
          </p:nvPr>
        </p:nvGraphicFramePr>
        <p:xfrm>
          <a:off x="8423383" y="4220915"/>
          <a:ext cx="9215285" cy="2282699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de la Propiedad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5.373.138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5.121.167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155.428.704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125.533.044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160.801.842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130.654.211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423383" y="3323415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318957" y="6732072"/>
            <a:ext cx="679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21200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908" y="1480435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Administración General 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411699" y="9519306"/>
            <a:ext cx="8747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22158"/>
              </p:ext>
            </p:extLst>
          </p:nvPr>
        </p:nvGraphicFramePr>
        <p:xfrm>
          <a:off x="10496052" y="3262652"/>
          <a:ext cx="7423738" cy="2553737"/>
        </p:xfrm>
        <a:graphic>
          <a:graphicData uri="http://schemas.openxmlformats.org/drawingml/2006/table">
            <a:tbl>
              <a:tblPr/>
              <a:tblGrid>
                <a:gridCol w="5167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de la Propiedad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0496052" y="2365152"/>
            <a:ext cx="7423738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496052" y="5938734"/>
            <a:ext cx="7260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9" name="Esquina doblada 8"/>
          <p:cNvSpPr/>
          <p:nvPr/>
        </p:nvSpPr>
        <p:spPr>
          <a:xfrm>
            <a:off x="340787" y="2091444"/>
            <a:ext cx="9468153" cy="8131664"/>
          </a:xfrm>
          <a:prstGeom prst="foldedCorner">
            <a:avLst>
              <a:gd name="adj" fmla="val 9785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chemeClr val="accent6"/>
                </a:solidFill>
              </a:rPr>
              <a:t>Principales resultados alcanzados:</a:t>
            </a:r>
          </a:p>
          <a:p>
            <a:pPr algn="just" defTabSz="1490663"/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chemeClr val="accent6"/>
                </a:solidFill>
              </a:rPr>
              <a:t>Mejoras en los procesos de recaudación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C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$ 14.570.433 por gestión de coactivas.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$ 14.229.619 a través de pagos en línea. 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$ 10.442.071 + USD $ 1.892.325, recaudados </a:t>
            </a:r>
          </a:p>
          <a:p>
            <a:pPr lvl="1" algn="just" defTabSz="1490663"/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el Plan de Control Tributario 2021 y 2020.</a:t>
            </a:r>
          </a:p>
          <a:p>
            <a:pPr marL="342900" lvl="1" indent="-342900" algn="just" defTabSz="1490663">
              <a:buFont typeface="Arial" panose="020B0604020202020204" pitchFamily="34" charset="0"/>
              <a:buChar char="•"/>
            </a:pPr>
            <a:endParaRPr lang="es-ES" sz="2200" b="1" dirty="0">
              <a:solidFill>
                <a:schemeClr val="accent6"/>
              </a:solidFill>
            </a:endParaRPr>
          </a:p>
          <a:p>
            <a:pPr marL="342900" indent="-342900" algn="just" defTabSz="1490663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/>
                </a:solidFill>
              </a:rPr>
              <a:t>Servicios ciudadanos 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C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147.322 atenciones en línea 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C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362.937 asesorías telefónicas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C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86.038 atenciones presenciales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balcones multiservicios “Manuela Sáenz” y “Bicentenario”, atienden trámites de  18 dependencias municipales.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“El Municipio en Tu Barrio” prestó 3.294 atenciones. 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703 puntos de acceso a internet público y gratuito, instalados al servicio de la ciudadanía.</a:t>
            </a:r>
          </a:p>
          <a:p>
            <a:pPr lvl="1" algn="just" defTabSz="1490663"/>
            <a:endParaRPr lang="es-E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algn="just" defTabSz="1490663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/>
                </a:solidFill>
              </a:rPr>
              <a:t>Gestión registral y de bienes inmuebles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C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226.296 certificados generados, entre gravámenes e inscripciones en el Registro de la Propiedad.</a:t>
            </a:r>
          </a:p>
          <a:p>
            <a:pPr marL="1159276" lvl="1" indent="-342900" algn="just" defTabSz="1490663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Aprobación de donación de predios municipales a los GAD Parroquiales de Pifo, Conocoto y </a:t>
            </a:r>
            <a:r>
              <a:rPr lang="es-E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LLoa</a:t>
            </a: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68ED09-3566-4AF3-B014-B9CA5139030C}"/>
              </a:ext>
            </a:extLst>
          </p:cNvPr>
          <p:cNvSpPr/>
          <p:nvPr/>
        </p:nvSpPr>
        <p:spPr>
          <a:xfrm>
            <a:off x="11593152" y="6853114"/>
            <a:ext cx="6301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4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de 600 mil trámites </a:t>
            </a:r>
          </a:p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diferentes canales de acceso ciudadano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185809" y="5287927"/>
            <a:ext cx="3556893" cy="1058779"/>
            <a:chOff x="5250223" y="5385779"/>
            <a:chExt cx="3556893" cy="1058779"/>
          </a:xfrm>
        </p:grpSpPr>
        <p:sp>
          <p:nvSpPr>
            <p:cNvPr id="4" name="Cerrar llave 3"/>
            <p:cNvSpPr/>
            <p:nvPr/>
          </p:nvSpPr>
          <p:spPr>
            <a:xfrm>
              <a:off x="5250223" y="5385779"/>
              <a:ext cx="465221" cy="1058779"/>
            </a:xfrm>
            <a:prstGeom prst="rightBrac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903495" y="5561225"/>
              <a:ext cx="29036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Aproximadamente 600 mil atenciones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081783" y="3179302"/>
            <a:ext cx="2488310" cy="1360219"/>
            <a:chOff x="5250223" y="5385779"/>
            <a:chExt cx="3556893" cy="1058779"/>
          </a:xfrm>
        </p:grpSpPr>
        <p:sp>
          <p:nvSpPr>
            <p:cNvPr id="16" name="Cerrar llave 15"/>
            <p:cNvSpPr/>
            <p:nvPr/>
          </p:nvSpPr>
          <p:spPr>
            <a:xfrm>
              <a:off x="5250223" y="5385779"/>
              <a:ext cx="465221" cy="1058779"/>
            </a:xfrm>
            <a:prstGeom prst="rightBrac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903495" y="5561225"/>
              <a:ext cx="2903621" cy="55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Aproximada-mente 41,2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39847"/>
            <a:ext cx="16457772" cy="547689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1B587C"/>
                </a:solidFill>
              </a:rPr>
              <a:t>Sector </a:t>
            </a:r>
            <a:r>
              <a:rPr lang="es-MX" sz="4000" dirty="0">
                <a:solidFill>
                  <a:srgbClr val="1B587C"/>
                </a:solidFill>
              </a:rPr>
              <a:t>Ambiente</a:t>
            </a:r>
            <a:endParaRPr lang="es-ES" sz="40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73599" y="9519306"/>
            <a:ext cx="9128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76234908"/>
              </p:ext>
            </p:extLst>
          </p:nvPr>
        </p:nvGraphicFramePr>
        <p:xfrm>
          <a:off x="-1470540" y="2076377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31610"/>
              </p:ext>
            </p:extLst>
          </p:nvPr>
        </p:nvGraphicFramePr>
        <p:xfrm>
          <a:off x="8534896" y="3723068"/>
          <a:ext cx="9215285" cy="2840864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Pública Metropolitana de Aseo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93.669.250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77.740.952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Ambiente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4.214.372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3.289.399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Pública Metropolitana de Gestión Integral de Residuos Sólidos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24.586.830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17.286.394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122.470.452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98.316.745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534896" y="2825568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 + Fondo ambiental)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534896" y="6893004"/>
            <a:ext cx="7658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963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711112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Ambiente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73599" y="9519306"/>
            <a:ext cx="9128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51717"/>
              </p:ext>
            </p:extLst>
          </p:nvPr>
        </p:nvGraphicFramePr>
        <p:xfrm>
          <a:off x="10574808" y="2958435"/>
          <a:ext cx="7072594" cy="2857845"/>
        </p:xfrm>
        <a:graphic>
          <a:graphicData uri="http://schemas.openxmlformats.org/drawingml/2006/table">
            <a:tbl>
              <a:tblPr/>
              <a:tblGrid>
                <a:gridCol w="492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54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7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Pública Metropolitana de Aseo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7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Ambiente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73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Pública Metropolitana de Gestión Integral de Residuos Sólidos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941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0574808" y="2060935"/>
            <a:ext cx="7072594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574808" y="5957490"/>
            <a:ext cx="7711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424608" y="2958435"/>
            <a:ext cx="9589188" cy="7058824"/>
          </a:xfrm>
          <a:prstGeom prst="foldedCorner">
            <a:avLst>
              <a:gd name="adj" fmla="val 6848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Recuperación quebradas</a:t>
            </a:r>
            <a:r>
              <a:rPr lang="es-ES" sz="2400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</a:t>
            </a:r>
            <a:r>
              <a:rPr lang="es-E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Waycu</a:t>
            </a: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(quebrada El Tejar)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La Josefina en Carcelén Bajo. 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Huella de carbono: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400.000 toneladas de CO2 de la huella de carbono del DMQ, reducidas de forma acumulada desde el 2017 al 2021. 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276.305 CER (Certificado de Reducción de Emisiones, que contribuyen a la disminución de huella de carbono de la ciudad.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Tratamiento de residuos: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771.472,36 toneladas de residuos dispuestos en el relleno sanitario del Inga.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167.819 m</a:t>
            </a:r>
            <a:r>
              <a:rPr lang="es-ES" sz="2000" baseline="30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lixiviados tratados en el relleno sanitario del Inga.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2.097 toneladas recolectadas de residuos reciclables. 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Cobertura vegetal: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76.665 árboles plantados para recuperación de la cobertura vegetal aplicando principios de restauración ecológica.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Buenas Prácticas Ambientales: 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 iniciativas en mercados, ferias y barrios implementadas en las Administraciones Zonales: Tumbaco, Valle de los Chillos, Eloy Alfaro, Quitumbe, Eugenio Espejo, Calderón, La Delicia, Manuela Sáenz, La Mariscal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F6E96E-841D-40DB-9A04-E20DF09C0CAD}"/>
              </a:ext>
            </a:extLst>
          </p:cNvPr>
          <p:cNvSpPr/>
          <p:nvPr/>
        </p:nvSpPr>
        <p:spPr>
          <a:xfrm>
            <a:off x="10654571" y="6790440"/>
            <a:ext cx="69611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Acción Climático de Quito, </a:t>
            </a:r>
            <a:r>
              <a:rPr lang="es-EC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construido y en ejecución; el cual define los lineamientos para las políticas locales presentes y futuras de cambio climático, bajo una visión de neutralidad climática hacia el 2050.</a:t>
            </a:r>
          </a:p>
        </p:txBody>
      </p:sp>
    </p:spTree>
    <p:extLst>
      <p:ext uri="{BB962C8B-B14F-4D97-AF65-F5344CB8AC3E}">
        <p14:creationId xmlns:p14="http://schemas.microsoft.com/office/powerpoint/2010/main" val="34910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717862"/>
            <a:ext cx="16457772" cy="547689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1B587C"/>
                </a:solidFill>
              </a:rPr>
              <a:t>Agencia de Coordinación Distrital de Comercio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73599" y="9519306"/>
            <a:ext cx="9128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08584333"/>
              </p:ext>
            </p:extLst>
          </p:nvPr>
        </p:nvGraphicFramePr>
        <p:xfrm>
          <a:off x="-1336726" y="2161751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04837"/>
              </p:ext>
            </p:extLst>
          </p:nvPr>
        </p:nvGraphicFramePr>
        <p:xfrm>
          <a:off x="8334174" y="3958071"/>
          <a:ext cx="9215285" cy="2370857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Mercado Mayorista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2.093.573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1.623.960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Agencia de Coordinación Distrital de Comercio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4.148.581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3.335.268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6.242.153 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4.959.228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334174" y="3060571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334174" y="6521174"/>
            <a:ext cx="596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3192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596539"/>
            <a:ext cx="16081928" cy="547689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1B587C"/>
                </a:solidFill>
              </a:rPr>
              <a:t>Agencia de Coordinación Distrital de Comercio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454383" y="9519306"/>
            <a:ext cx="83203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69746"/>
              </p:ext>
            </p:extLst>
          </p:nvPr>
        </p:nvGraphicFramePr>
        <p:xfrm>
          <a:off x="10630441" y="3652572"/>
          <a:ext cx="6823942" cy="2282699"/>
        </p:xfrm>
        <a:graphic>
          <a:graphicData uri="http://schemas.openxmlformats.org/drawingml/2006/table">
            <a:tbl>
              <a:tblPr/>
              <a:tblGrid>
                <a:gridCol w="4749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Mercado Mayorista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Agencia de Coordinación Distrital de Comercio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0630441" y="2755072"/>
            <a:ext cx="6823942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545703" y="6000217"/>
            <a:ext cx="6548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9" name="Esquina doblada 8"/>
          <p:cNvSpPr/>
          <p:nvPr/>
        </p:nvSpPr>
        <p:spPr>
          <a:xfrm>
            <a:off x="561473" y="2747496"/>
            <a:ext cx="9273903" cy="7319498"/>
          </a:xfrm>
          <a:prstGeom prst="foldedCorner">
            <a:avLst>
              <a:gd name="adj" fmla="val 9080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Principales resultados alcanzados:</a:t>
            </a:r>
          </a:p>
          <a:p>
            <a:endParaRPr lang="es-ES" sz="1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190510" indent="-190510">
              <a:buFont typeface="Arial" charset="0"/>
              <a:buChar char="•"/>
            </a:pPr>
            <a:r>
              <a:rPr lang="es-ES" sz="22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Infraestructura física mejorada en </a:t>
            </a:r>
            <a:r>
              <a:rPr lang="es-EC" sz="22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mercados</a:t>
            </a:r>
            <a:r>
              <a:rPr lang="es-EC" sz="2200" b="1" dirty="0">
                <a:solidFill>
                  <a:srgbClr val="0060A8"/>
                </a:solidFill>
                <a:latin typeface="Calibri" panose="020F0502020204030204" pitchFamily="34" charset="0"/>
              </a:rPr>
              <a:t>:</a:t>
            </a:r>
          </a:p>
          <a:p>
            <a:pPr marL="1006886" lvl="1" indent="-190510">
              <a:buFont typeface="Arial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10 mercados intervenidos: Ciudadela Ibarra, la Hospitalaria, Plataforma Primero de Mayo, Central, Arenal, Las Cuadras, Arenas, San Francisco, Magdalena y Carapungo.</a:t>
            </a:r>
          </a:p>
          <a:p>
            <a:pPr marL="1006886" lvl="1" indent="-190510">
              <a:buFont typeface="Arial" charset="0"/>
              <a:buChar char="•"/>
            </a:pPr>
            <a:endParaRPr lang="es-EC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90510" indent="-190510">
              <a:buFont typeface="Arial" charset="0"/>
              <a:buChar char="•"/>
            </a:pPr>
            <a:r>
              <a:rPr lang="es-EC" sz="2200" b="1" dirty="0">
                <a:solidFill>
                  <a:srgbClr val="0060A8"/>
                </a:solidFill>
                <a:latin typeface="Calibri" panose="020F0502020204030204" pitchFamily="34" charset="0"/>
              </a:rPr>
              <a:t>Comerciantes capacitados:</a:t>
            </a:r>
          </a:p>
          <a:p>
            <a:pPr marL="1006886" lvl="1" indent="-190510">
              <a:buFont typeface="Arial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4.900 beneficiados, con capacitaciones en buenas prácticas para el manejo de alimentos, atención al cliente, bioseguridad, relaciones humanas, atención al cliente, ventas, contabilidad, tributación, seguridad y como ser anfitrión turístico.</a:t>
            </a:r>
          </a:p>
          <a:p>
            <a:pPr marL="190510" indent="-190510">
              <a:buFont typeface="Arial" charset="0"/>
              <a:buChar char="•"/>
            </a:pPr>
            <a:endParaRPr lang="es-EC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90510" indent="-190510">
              <a:buFont typeface="Arial" charset="0"/>
              <a:buChar char="•"/>
            </a:pPr>
            <a:r>
              <a:rPr lang="es-EC" sz="2200" b="1" dirty="0">
                <a:solidFill>
                  <a:srgbClr val="0060A8"/>
                </a:solidFill>
                <a:latin typeface="Calibri" panose="020F0502020204030204" pitchFamily="34" charset="0"/>
              </a:rPr>
              <a:t>Catastro de mercados y centros comerciales:</a:t>
            </a:r>
          </a:p>
          <a:p>
            <a:pPr marL="1006886" lvl="1" indent="-190510">
              <a:buFont typeface="Arial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6.931 comerciantes de mercados.</a:t>
            </a:r>
          </a:p>
          <a:p>
            <a:pPr marL="1006886" lvl="1" indent="-190510">
              <a:buFont typeface="Arial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5 centros comerciales populares.</a:t>
            </a:r>
          </a:p>
          <a:p>
            <a:pPr marL="1006886" lvl="1" indent="-190510">
              <a:buFont typeface="Arial" charset="0"/>
              <a:buChar char="•"/>
            </a:pPr>
            <a:endParaRPr lang="es-EC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90510" indent="-190510">
              <a:buFont typeface="Arial" charset="0"/>
              <a:buChar char="•"/>
            </a:pPr>
            <a:r>
              <a:rPr lang="es-EC" sz="2200" b="1" dirty="0">
                <a:solidFill>
                  <a:srgbClr val="0060A8"/>
                </a:solidFill>
                <a:latin typeface="Calibri" panose="020F0502020204030204" pitchFamily="34" charset="0"/>
              </a:rPr>
              <a:t>Programa sanitario para prevenir la transmisión de enfermedades producidas por alimentos:</a:t>
            </a:r>
          </a:p>
          <a:p>
            <a:pPr marL="1006886" lvl="1" indent="-190510">
              <a:buFont typeface="Arial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29 mercados municipales con el programa implementado.</a:t>
            </a:r>
          </a:p>
          <a:p>
            <a:pPr marL="190510" indent="-190510">
              <a:buFont typeface="Arial" charset="0"/>
              <a:buChar char="•"/>
            </a:pPr>
            <a:endParaRPr lang="es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10" indent="-190510">
              <a:buFont typeface="Arial" charset="0"/>
              <a:buChar char="•"/>
            </a:pPr>
            <a:r>
              <a:rPr lang="es-EC" sz="2200" b="1" dirty="0">
                <a:solidFill>
                  <a:srgbClr val="0060A8"/>
                </a:solidFill>
                <a:latin typeface="Calibri" panose="020F0502020204030204" pitchFamily="34" charset="0"/>
              </a:rPr>
              <a:t>Permisos Únicos de Comerciante Autónomo (PUCA) emitidos:</a:t>
            </a:r>
          </a:p>
          <a:p>
            <a:pPr marL="1006886" lvl="1" indent="-190510">
              <a:buFont typeface="Arial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555 beneficiarios, entre comerciantes ambulantes y de transportación pública.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918972-E160-4BE1-BBA4-1A9AB46EB9F8}"/>
              </a:ext>
            </a:extLst>
          </p:cNvPr>
          <p:cNvSpPr/>
          <p:nvPr/>
        </p:nvSpPr>
        <p:spPr>
          <a:xfrm>
            <a:off x="12095747" y="6549018"/>
            <a:ext cx="5580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b="1" i="1" dirty="0">
                <a:solidFill>
                  <a:srgbClr val="C00000"/>
                </a:solidFill>
                <a:latin typeface="Calibri" panose="020F0502020204030204" pitchFamily="34" charset="0"/>
              </a:rPr>
              <a:t>Acciones de apoyo a Comerciantes y a Centros de comercio del DMQ.</a:t>
            </a:r>
          </a:p>
        </p:txBody>
      </p:sp>
    </p:spTree>
    <p:extLst>
      <p:ext uri="{BB962C8B-B14F-4D97-AF65-F5344CB8AC3E}">
        <p14:creationId xmlns:p14="http://schemas.microsoft.com/office/powerpoint/2010/main" val="5787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61485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Educación, Recreación y Deporte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92649" y="9519306"/>
            <a:ext cx="8937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21054526"/>
              </p:ext>
            </p:extLst>
          </p:nvPr>
        </p:nvGraphicFramePr>
        <p:xfrm>
          <a:off x="-1539538" y="2151701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8896350" y="2832831"/>
          <a:ext cx="9076855" cy="6237477"/>
        </p:xfrm>
        <a:graphic>
          <a:graphicData uri="http://schemas.openxmlformats.org/drawingml/2006/table">
            <a:tbl>
              <a:tblPr/>
              <a:tblGrid>
                <a:gridCol w="4100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Quitumbe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1.996.893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1.771.587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Colegio Benalcázar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1.897.640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1.671.137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Julio E. Moreno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1.362.649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1.197.594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49236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Bicentenario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2.079.438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1.807.283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55600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Espejo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2.927.626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2.549.120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304327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Colegio Fernández Madrid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2.081.998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1.798.493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6893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Oswaldo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Lombeyda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1.349.031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1.159.912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046173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Sucre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3.630.345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3.036.379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9689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San Francisco de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1.550.579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1.290.970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293567"/>
                  </a:ext>
                </a:extLst>
              </a:tr>
              <a:tr h="580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Educación, Recreación y Deporte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18.143.348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11.539.588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96519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37.019.548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27.822.064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757920" y="1935330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757920" y="9302739"/>
            <a:ext cx="582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6783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609043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Educación, Recreación y Deporte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73599" y="9423054"/>
            <a:ext cx="864687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702080" y="1529246"/>
            <a:ext cx="6870969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702079" y="7846287"/>
            <a:ext cx="6870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9" name="Esquina doblada 8"/>
          <p:cNvSpPr/>
          <p:nvPr/>
        </p:nvSpPr>
        <p:spPr>
          <a:xfrm>
            <a:off x="601071" y="2653990"/>
            <a:ext cx="9264824" cy="7413004"/>
          </a:xfrm>
          <a:prstGeom prst="foldedCorner">
            <a:avLst>
              <a:gd name="adj" fmla="val 4925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Principales resultados alcanzados:</a:t>
            </a:r>
            <a:endParaRPr lang="es-ES" sz="1800" dirty="0">
              <a:solidFill>
                <a:srgbClr val="C00000"/>
              </a:solidFill>
            </a:endParaRPr>
          </a:p>
          <a:p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Infraestructura física mejorada en unidades educativas municipales: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unidades intervenidas: Eugenio Espejo, Quitumbe, Julio Enrique Moreno, Fernández Madrid, Sebastián de Benalcázar, Milenio Bicentenario, Oswaldo </a:t>
            </a:r>
            <a:r>
              <a:rPr lang="es-E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Lombeyda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Antonio José de Sucre, Calderón, Rafael Alvarado, José Ricardo Chiriboga y Juan </a:t>
            </a:r>
            <a:r>
              <a:rPr lang="es-E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Wisneth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18.299 estudiantes beneficiarios.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Docentes de Unidades Educativas Municipales capacitados: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docentes capacitados para la certificación B2 en ingles.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Institucional de Continuidad Educativa (PICE) para retorno progresivo a clases presenciales implementado: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Unidades Educativas Municipales (UEM) cuentan con el plan, beneficiando a 890 estudiantes.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Centros Municipales de Educación Inicial (CEMEI) cuentan con el plan, beneficiando a 598 estudiantes.</a:t>
            </a:r>
            <a:endParaRPr lang="es-EC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Intervenciones integrales en infraestructura deportiva realizadas: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Intervenciones en las Ligas Barriales: San José de Monjas, Atahualpa, San Roque, Los Libertadores, San Juan, </a:t>
            </a:r>
            <a:r>
              <a:rPr lang="es-EC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Alangasí</a:t>
            </a: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Ciudadela Ejército, Mena 2, Carcelén Alto, Ferroviaria Baja, Hermanos Cristianos, Paulo VI, Girón y Los Andes.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26.100 beneficiarios.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10837357" y="2319562"/>
          <a:ext cx="6735691" cy="5497110"/>
        </p:xfrm>
        <a:graphic>
          <a:graphicData uri="http://schemas.openxmlformats.org/drawingml/2006/table">
            <a:tbl>
              <a:tblPr/>
              <a:tblGrid>
                <a:gridCol w="468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Colegio Benalcázar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Colegio Fernández Madrid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Oswaldo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Lombeyda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Sucre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Espejo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Julio E. Moreno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Bicentenario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Quitumbe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Educación, Recreación y Deporte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San Francisco de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A285F32-F6EC-4D69-805A-A0727AF62E33}"/>
              </a:ext>
            </a:extLst>
          </p:cNvPr>
          <p:cNvSpPr/>
          <p:nvPr/>
        </p:nvSpPr>
        <p:spPr>
          <a:xfrm>
            <a:off x="10837357" y="8370016"/>
            <a:ext cx="6735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19.787 estudiantes beneficiados. </a:t>
            </a:r>
          </a:p>
        </p:txBody>
      </p:sp>
    </p:spTree>
    <p:extLst>
      <p:ext uri="{BB962C8B-B14F-4D97-AF65-F5344CB8AC3E}">
        <p14:creationId xmlns:p14="http://schemas.microsoft.com/office/powerpoint/2010/main" val="21509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462C93-1154-4059-8672-415D9A763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14320" y="3189555"/>
            <a:ext cx="16457772" cy="5192445"/>
          </a:xfrm>
        </p:spPr>
        <p:txBody>
          <a:bodyPr>
            <a:noAutofit/>
          </a:bodyPr>
          <a:lstStyle/>
          <a:p>
            <a:pPr algn="ctr"/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Ejecución Presupuestaria y </a:t>
            </a:r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Cumplimiento de Metas POA,</a:t>
            </a:r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/>
            </a:r>
            <a:b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correspondiente al año fiscal 2021</a:t>
            </a:r>
            <a:b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/>
            </a:r>
            <a:b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s-ES_tradnl" altLang="ja-JP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Recursos Totales</a:t>
            </a:r>
            <a:endParaRPr kumimoji="1" lang="ja-JP" alt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71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595410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Territorio Hábitat y Vivienda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92649" y="9519306"/>
            <a:ext cx="8937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57953893"/>
              </p:ext>
            </p:extLst>
          </p:nvPr>
        </p:nvGraphicFramePr>
        <p:xfrm>
          <a:off x="-1336725" y="2213765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89220"/>
              </p:ext>
            </p:extLst>
          </p:nvPr>
        </p:nvGraphicFramePr>
        <p:xfrm>
          <a:off x="8311872" y="3852530"/>
          <a:ext cx="9215285" cy="3523979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Territorio, Hábitat y Vivienda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6.232.638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5.145.227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Agua Potable y Saneamiento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185.865.512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134.515.544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Instituto Metropolitano de Patrimonio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9.643.023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5.933.080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69141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Hábitat y Vivienda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7.275.140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4.505.138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14785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209.016.312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150.098.989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311872" y="2955030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207446" y="7607000"/>
            <a:ext cx="668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10832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503438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Territorio Hábitat y Vivienda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411699" y="9519306"/>
            <a:ext cx="8747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341963" y="2051127"/>
            <a:ext cx="8349528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456358" y="6062611"/>
            <a:ext cx="697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424608" y="2341413"/>
            <a:ext cx="8081137" cy="7556020"/>
          </a:xfrm>
          <a:prstGeom prst="foldedCorner">
            <a:avLst>
              <a:gd name="adj" fmla="val 4421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Principales resultados alcanzados: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Agua potable: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98,26% de cobertura </a:t>
            </a:r>
          </a:p>
          <a:p>
            <a:pPr marL="1102126" lvl="1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100% de calidad </a:t>
            </a:r>
          </a:p>
          <a:p>
            <a:pPr lvl="1" algn="just"/>
            <a:endParaRPr lang="es-EC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Redes de agua potable: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22.95 km de nuevas redes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1´673.686,00 beneficiarios.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endParaRPr lang="es-EC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Alcantarillado: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93,73% de cobertura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15.15 km de redes nuevas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Beneficiarios 130.192 habitantes.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endParaRPr lang="es-EC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Protección y Conservación: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1.800 hectáreas en protección y conservación dentro del Sistema Cordillera Oriental, en la zona Eje Pichincha Atacazo y en los sistemas Pita y Mica Quito Sur, para garantizar el recurso hídrico.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endParaRPr lang="es-EC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Bienes: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71 bienes muebles patrimoniales restaurados y conservados.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 inmuebles de gestión social y local intervenidos en el Centro Histórico</a:t>
            </a: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26292"/>
              </p:ext>
            </p:extLst>
          </p:nvPr>
        </p:nvGraphicFramePr>
        <p:xfrm>
          <a:off x="9341964" y="2970332"/>
          <a:ext cx="8349527" cy="3062961"/>
        </p:xfrm>
        <a:graphic>
          <a:graphicData uri="http://schemas.openxmlformats.org/drawingml/2006/table">
            <a:tbl>
              <a:tblPr/>
              <a:tblGrid>
                <a:gridCol w="595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6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0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Agua Potable y Saneamiento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0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Instituto Metropolitano de Patrimonio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30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Territorio, Hábitat y Vivienda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30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Hábitat y Vivienda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46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4ED54F0-5730-4522-B27D-A1AFC02B3462}"/>
              </a:ext>
            </a:extLst>
          </p:cNvPr>
          <p:cNvSpPr/>
          <p:nvPr/>
        </p:nvSpPr>
        <p:spPr>
          <a:xfrm>
            <a:off x="8774908" y="6898811"/>
            <a:ext cx="88406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Plan de Uso y Gestión del Suelo (PUGS) del DMQ </a:t>
            </a:r>
          </a:p>
          <a:p>
            <a:pPr algn="r"/>
            <a:r>
              <a:rPr lang="es-EC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elaborado y aprobado, el cual es el instrumento de planificación territorial que establece la normativa urbanística de aprovechamiento y gestión del suelo en el DMQ durante los próximos 12 años</a:t>
            </a:r>
            <a:endParaRPr lang="es-EC" sz="20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528527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Inclusión Social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92649" y="9519306"/>
            <a:ext cx="8937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088725543"/>
              </p:ext>
            </p:extLst>
          </p:nvPr>
        </p:nvGraphicFramePr>
        <p:xfrm>
          <a:off x="-1292121" y="2191462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06402"/>
              </p:ext>
            </p:extLst>
          </p:nvPr>
        </p:nvGraphicFramePr>
        <p:xfrm>
          <a:off x="7991008" y="3691830"/>
          <a:ext cx="9215285" cy="2903339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Inclusión Social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3.846.542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2.920.675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Protección de Derechos del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946.178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691.114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Patronato Municipal San José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17.358.627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11.017.505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58102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22.151.347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14.629.294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7991008" y="2794330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991008" y="6825660"/>
            <a:ext cx="8124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28068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513639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Inclusión Social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92649" y="9519306"/>
            <a:ext cx="8937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1296649" y="2254842"/>
            <a:ext cx="6676556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1296649" y="5988108"/>
            <a:ext cx="6676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625987" y="2163337"/>
            <a:ext cx="10156313" cy="7903656"/>
          </a:xfrm>
          <a:prstGeom prst="foldedCorner">
            <a:avLst>
              <a:gd name="adj" fmla="val 6773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chemeClr val="accent6"/>
                </a:solidFill>
              </a:rPr>
              <a:t>Principales resultados alcanzados:</a:t>
            </a:r>
          </a:p>
          <a:p>
            <a:endParaRPr lang="es-EC" sz="1000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y protección a Grupos de Atención Prioritaria:</a:t>
            </a:r>
            <a:endParaRPr lang="es-ES" sz="2400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1.320 personas atendidas a través de los servicios de la Casa de la Inclusión.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300 niños y niñas de la primera infancia atendidos en la modalidad de visitas domiciliarias.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600 abordajes a los habitantes de calle para el proceso de recuperación del Centro Histórico.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300 ayudas económicas entregadas, correspondiente a un sueldo básico, a estudiantes de establecimientos municipales en situación de vulnerabilidad y/o riesgo.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50 jóvenes infractores y preliberados participan de la iniciativa Quito ciudad de colores y oportunidades, en lugares estratégicos del DMQ.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36 becas de pregrado financiadas para estudiantes de grupos de atención prioritaria y/o riesgo.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Capacitación en emprendimientos a personas adultas mayores en talleres, que han generado espacios de comercialización.</a:t>
            </a:r>
            <a:endParaRPr lang="es-EC" sz="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Inclusión Social y Protección de derechos:</a:t>
            </a:r>
            <a:endParaRPr lang="es-ES" sz="2400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136.099 atenciones en los Centros de Equidad y Justicia y las Juntas Metropolitanas de Protección de Derechos.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34.600 ciudadanos participaron en acciones de inclusión social y protección de derechos, a través de procesos educativos en todo el MDQ.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100% de cumplimiento a los procesos de observancia de política pública de los derechos colectivos de comunas y comunidades, y de inmunización a grupos de atención prioritaria.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Se ejecutó la estrategia contra la mendicidad y el trabajo infantil en las Casas de Acogida y Centros de erradicación del trabajo infantil brindando servicios a más de 1500 personas.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900" dirty="0">
                <a:solidFill>
                  <a:schemeClr val="tx1"/>
                </a:solidFill>
                <a:latin typeface="Calibri" panose="020F0502020204030204" pitchFamily="34" charset="0"/>
              </a:rPr>
              <a:t>Creación de la Red Violeta contra la Violencia de género entre organizaciones de la sociedad civil, Cooperación Internacional y entidades Públicas.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77069"/>
              </p:ext>
            </p:extLst>
          </p:nvPr>
        </p:nvGraphicFramePr>
        <p:xfrm>
          <a:off x="11296650" y="3134075"/>
          <a:ext cx="6676555" cy="2754717"/>
        </p:xfrm>
        <a:graphic>
          <a:graphicData uri="http://schemas.openxmlformats.org/drawingml/2006/table">
            <a:tbl>
              <a:tblPr/>
              <a:tblGrid>
                <a:gridCol w="4646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7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Protección de Derechos del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Patronato Municipal San José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Inclusión Social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73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8A6779DD-C803-4076-890E-6039FD102B05}"/>
              </a:ext>
            </a:extLst>
          </p:cNvPr>
          <p:cNvSpPr/>
          <p:nvPr/>
        </p:nvSpPr>
        <p:spPr>
          <a:xfrm>
            <a:off x="11506199" y="6611969"/>
            <a:ext cx="63909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b="1" i="1" dirty="0">
                <a:solidFill>
                  <a:srgbClr val="C00000"/>
                </a:solidFill>
                <a:latin typeface="Calibri" panose="020F0502020204030204" pitchFamily="34" charset="0"/>
              </a:rPr>
              <a:t>Sistema Metropolitano de </a:t>
            </a:r>
          </a:p>
          <a:p>
            <a:pPr algn="r"/>
            <a:r>
              <a:rPr lang="es-EC" b="1" i="1" dirty="0">
                <a:solidFill>
                  <a:srgbClr val="C00000"/>
                </a:solidFill>
                <a:latin typeface="Calibri" panose="020F0502020204030204" pitchFamily="34" charset="0"/>
              </a:rPr>
              <a:t>Protección de Derechos fortalecido</a:t>
            </a:r>
          </a:p>
          <a:p>
            <a:pPr algn="r"/>
            <a:r>
              <a:rPr lang="es-EC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con el directorio de servicios sociales en el DMQ </a:t>
            </a:r>
          </a:p>
          <a:p>
            <a:pPr algn="r"/>
            <a:r>
              <a:rPr lang="es-EC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y la señalética para las entidades que trabajan con </a:t>
            </a:r>
          </a:p>
          <a:p>
            <a:pPr algn="r"/>
            <a:r>
              <a:rPr lang="es-EC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Grupos de Atención Prioritaria</a:t>
            </a:r>
          </a:p>
        </p:txBody>
      </p:sp>
    </p:spTree>
    <p:extLst>
      <p:ext uri="{BB962C8B-B14F-4D97-AF65-F5344CB8AC3E}">
        <p14:creationId xmlns:p14="http://schemas.microsoft.com/office/powerpoint/2010/main" val="23936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554872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Salud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35499" y="9519306"/>
            <a:ext cx="9509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15390737"/>
              </p:ext>
            </p:extLst>
          </p:nvPr>
        </p:nvGraphicFramePr>
        <p:xfrm>
          <a:off x="-1220852" y="2238755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02493"/>
              </p:ext>
            </p:extLst>
          </p:nvPr>
        </p:nvGraphicFramePr>
        <p:xfrm>
          <a:off x="7667095" y="3543455"/>
          <a:ext cx="9215285" cy="3880145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Municipal de Salud Centro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4.056.767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3.189.195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Municipal de Salud Norte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6.271.495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4.902.294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Municipal de Salud Sur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14.777.234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10.827.571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11479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8.040.327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2.803.601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862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de Bienestar Animal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89.145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654257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33.234.967 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21.722.661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7667095" y="2645955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667095" y="7564923"/>
            <a:ext cx="5851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537118" y="111801"/>
            <a:ext cx="749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14/16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635" y="1510919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Salud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411699" y="9519306"/>
            <a:ext cx="8747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2510900" y="2118732"/>
            <a:ext cx="5175507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2656170" y="7700052"/>
            <a:ext cx="542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614105" y="2118732"/>
            <a:ext cx="11444545" cy="8084252"/>
          </a:xfrm>
          <a:prstGeom prst="foldedCorner">
            <a:avLst>
              <a:gd name="adj" fmla="val 7975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Principales resultados alcanzados:</a:t>
            </a:r>
            <a:endParaRPr lang="es-ES" sz="1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Atenciones ambulatorias: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535.872 atenciones realizadas en las 3 Unidades Municipales de Salud.</a:t>
            </a:r>
            <a:endParaRPr lang="es-EC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02126" lvl="1" indent="-285750">
              <a:buFont typeface="Arial" panose="020B0604020202020204" pitchFamily="34" charset="0"/>
              <a:buChar char="•"/>
            </a:pPr>
            <a:endParaRPr lang="es-EC" sz="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 de vacunas contra la Covid-19: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572.279 personas recibieron la Primera dosis; 740.005 recibieron la Segunda dosis; y 117.993 recibieron la Tercera dosis. En total se aplicó 1.430.277 dosis de vacunas.</a:t>
            </a:r>
            <a:endParaRPr lang="es-EC" sz="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de Brigadas médicas barriales fijas y móviles: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194.993 atenciones de </a:t>
            </a:r>
            <a:r>
              <a:rPr lang="es-EC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triaje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diagnóstico COVID 19.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110.213 muestras de detección de SARS-COV-2.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116.419 atenciones médicas en el DMQ.</a:t>
            </a:r>
            <a:endParaRPr lang="es-EC" sz="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Nutrición a menores de 5 años: </a:t>
            </a:r>
          </a:p>
          <a:p>
            <a:pPr marL="1102127" lvl="2" indent="-285750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9.645 niños captados e intervenidos nutricionalmente.</a:t>
            </a:r>
          </a:p>
          <a:p>
            <a:pPr marL="1102127" lvl="2" indent="-285750">
              <a:buFont typeface="Arial" panose="020B0604020202020204" pitchFamily="34" charset="0"/>
              <a:buChar char="•"/>
            </a:pPr>
            <a:endParaRPr lang="es-EC" sz="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de prevención de la salud: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Construcción e implementación de planes de acción: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barrios intervenidos.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Seguridad alimentaria: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26.000 personas de la comunidad educativa municipal, entre estudiantes, padres y docentes sensibilizadas (65% cumple con prácticas de inocuidad alimentaria). </a:t>
            </a:r>
          </a:p>
          <a:p>
            <a:pPr marL="1102127" lvl="2" indent="-285750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Prevención de adicciones: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22.305 beneficiarios, en 223 intervenciones, con la participación de 61 instituciones entre públicas y privadas participantes. Y 4.193 intervenciones a la población en riesgo de adicciones con la estrategia de prevención selectiva.</a:t>
            </a:r>
          </a:p>
          <a:p>
            <a:pPr marL="1102127" lvl="2" indent="-285750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Salud mental, sexual y reproductiva: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30.885 intervenciones en el DMQ, 60 adolescentes certificados como voceros juveniles para prevención del embarazo adolescente.</a:t>
            </a:r>
          </a:p>
          <a:p>
            <a:pPr marL="1102127" lvl="2" indent="-285750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Campaña “Full Amor Por MI”: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2.960 adolescentes y padres de familia participaron en talleres sobre sexualidad, comunicación asertiva, autoestima, violencia.</a:t>
            </a:r>
          </a:p>
          <a:p>
            <a:pPr marL="1102127" lvl="2" indent="-285750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Nutrición: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36.600 personas recibieron atención y educación nutricional.</a:t>
            </a:r>
            <a:endParaRPr lang="es-EC" sz="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Bienestar Animal: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20.025 esterilizaciones de animales de compañía.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44.195 sensibilizados sobre corresponsabilidad en el bienestar de la Fauna Urbana.</a:t>
            </a:r>
            <a:endParaRPr lang="es-EC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89946"/>
              </p:ext>
            </p:extLst>
          </p:nvPr>
        </p:nvGraphicFramePr>
        <p:xfrm>
          <a:off x="12656170" y="3135445"/>
          <a:ext cx="5175508" cy="4513290"/>
        </p:xfrm>
        <a:graphic>
          <a:graphicData uri="http://schemas.openxmlformats.org/drawingml/2006/table">
            <a:tbl>
              <a:tblPr/>
              <a:tblGrid>
                <a:gridCol w="360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Municipal de Salud Norte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Municipal de Salud Centro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de Bienestar Animal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Municipal de Salud Sur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DC62D1E7-9AB8-4427-945C-73BFFD93C31E}"/>
              </a:ext>
            </a:extLst>
          </p:cNvPr>
          <p:cNvSpPr/>
          <p:nvPr/>
        </p:nvSpPr>
        <p:spPr>
          <a:xfrm>
            <a:off x="12256120" y="8347437"/>
            <a:ext cx="5575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y prevención de la salud</a:t>
            </a:r>
          </a:p>
        </p:txBody>
      </p:sp>
    </p:spTree>
    <p:extLst>
      <p:ext uri="{BB962C8B-B14F-4D97-AF65-F5344CB8AC3E}">
        <p14:creationId xmlns:p14="http://schemas.microsoft.com/office/powerpoint/2010/main" val="29574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848454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Movilidad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16449" y="9519306"/>
            <a:ext cx="96996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92042202"/>
              </p:ext>
            </p:extLst>
          </p:nvPr>
        </p:nvGraphicFramePr>
        <p:xfrm>
          <a:off x="-1693565" y="2341413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39721"/>
              </p:ext>
            </p:extLst>
          </p:nvPr>
        </p:nvGraphicFramePr>
        <p:xfrm>
          <a:off x="8289569" y="3030864"/>
          <a:ext cx="9215285" cy="5127737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Agencia Metropolitana de Control de Transporte Terrestre, Tránsito y Seguridad Vial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54.632.241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47.145.705 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2.160.509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1.789.485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Transporte de Pasajeros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78.822.047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65.088.075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5114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marL="0" algn="l" defTabSz="1632753" rtl="0" eaLnBrk="1" fontAlgn="b" latinLnBrk="0" hangingPunct="1"/>
                      <a:r>
                        <a:rPr kumimoji="1" lang="es-MX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PLMQ – Proyecto</a:t>
                      </a:r>
                      <a:r>
                        <a:rPr kumimoji="1" lang="es-MX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Primera Línea del Metro de Quito</a:t>
                      </a:r>
                      <a:endParaRPr kumimoji="1" lang="es-MX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es-E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405.470.246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es-E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238.554.682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es-E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19608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Movilidad y Obras Públicas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158.705.624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83.990.972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44607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del Metro de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21.973.558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5.281.557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570267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721.764.225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441.850.477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289569" y="2133364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757920" y="8165793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36131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755979"/>
            <a:ext cx="16457772" cy="547689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1B587C"/>
                </a:solidFill>
              </a:rPr>
              <a:t>Sector </a:t>
            </a:r>
            <a:r>
              <a:rPr lang="es-MX" sz="4000" dirty="0">
                <a:solidFill>
                  <a:srgbClr val="1B587C"/>
                </a:solidFill>
              </a:rPr>
              <a:t>Movilidad</a:t>
            </a:r>
            <a:endParaRPr lang="es-ES" sz="40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73599" y="9519306"/>
            <a:ext cx="9128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Cumplimiento de Metas 2021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561085" y="2181621"/>
            <a:ext cx="837200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561085" y="6943672"/>
            <a:ext cx="830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424608" y="2806335"/>
            <a:ext cx="8300721" cy="6494706"/>
          </a:xfrm>
          <a:prstGeom prst="foldedCorner">
            <a:avLst>
              <a:gd name="adj" fmla="val 5291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Principales resultados alcanzados: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Movilidad: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100% en instalación de los equipos de pasillos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100 % recepción del trenes que conforman la Primera Línea del Metro de Quito.</a:t>
            </a:r>
            <a:r>
              <a:rPr lang="es-E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130.598.083 </a:t>
            </a:r>
            <a:r>
              <a:rPr lang="es-EC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pasajeros transportados en el sistema integrado de transporte municipal. 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Mantenimiento de 884,64 km, correspondiente a 4.430 calles en todo el DMQ y se repararon más de 140.000 baches Se realizaron.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1473 intervenciones en pintura, enderezada, y readecuación de juegos infantiles, realizadas en las Administraciones Zonales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endParaRPr lang="es-EC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0060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Matriculación y Control: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233.030 vehículos matriculados </a:t>
            </a:r>
            <a:r>
              <a:rPr lang="es-EC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línea.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24.261 operativos de control de restricción vehicular.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24725"/>
              </p:ext>
            </p:extLst>
          </p:nvPr>
        </p:nvGraphicFramePr>
        <p:xfrm>
          <a:off x="9561085" y="3048169"/>
          <a:ext cx="8372005" cy="3832946"/>
        </p:xfrm>
        <a:graphic>
          <a:graphicData uri="http://schemas.openxmlformats.org/drawingml/2006/table">
            <a:tbl>
              <a:tblPr/>
              <a:tblGrid>
                <a:gridCol w="582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0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Transporte de Pasajeros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6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Movilidad y Obras Públicas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0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del Metro de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36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Agencia Metropolitana de Control de Transporte Terrestre, Transito y Seguridad Vial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20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F7F7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205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DA350AC-98D7-49E5-90AA-F0B3EAED34EA}"/>
              </a:ext>
            </a:extLst>
          </p:cNvPr>
          <p:cNvSpPr/>
          <p:nvPr/>
        </p:nvSpPr>
        <p:spPr>
          <a:xfrm>
            <a:off x="9683169" y="7743919"/>
            <a:ext cx="7840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Primera Línea del Metro de Quito</a:t>
            </a:r>
          </a:p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tuvo un avance físico global del 98,45%.</a:t>
            </a:r>
          </a:p>
        </p:txBody>
      </p:sp>
    </p:spTree>
    <p:extLst>
      <p:ext uri="{BB962C8B-B14F-4D97-AF65-F5344CB8AC3E}">
        <p14:creationId xmlns:p14="http://schemas.microsoft.com/office/powerpoint/2010/main" val="18563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730727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Seguridad y Gobernabilidad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411699" y="9519306"/>
            <a:ext cx="8747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-1648960" y="1639847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76150"/>
              </p:ext>
            </p:extLst>
          </p:nvPr>
        </p:nvGraphicFramePr>
        <p:xfrm>
          <a:off x="8757920" y="3323478"/>
          <a:ext cx="9215285" cy="3886457"/>
        </p:xfrm>
        <a:graphic>
          <a:graphicData uri="http://schemas.openxmlformats.org/drawingml/2006/table">
            <a:tbl>
              <a:tblPr/>
              <a:tblGrid>
                <a:gridCol w="416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General de Seguridad y Gobernabilidad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5.274.404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4.808.917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Cuerpo de Agentes de Control Metropolitano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23.893.684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21.105.671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Cuerpo de Bomberos de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71.014.375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39.004.577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738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Logística para la Seguridad y la Convivencia Ciudadana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14.689.227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4.884.283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694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114.871.690 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69.803.448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757920" y="2425978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653494" y="7499750"/>
            <a:ext cx="554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19709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534089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</a:t>
            </a:r>
            <a:r>
              <a:rPr lang="es-MX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Seguridad y Gobernabilidad</a:t>
            </a:r>
            <a:endParaRPr lang="es-ES" sz="360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92649" y="9519306"/>
            <a:ext cx="893763" cy="547688"/>
          </a:xfrm>
        </p:spPr>
        <p:txBody>
          <a:bodyPr/>
          <a:lstStyle/>
          <a:p>
            <a:fld id="{E6459DFB-86F3-43FA-8567-2EA6E426AE90}" type="slidenum">
              <a:rPr lang="ja-JP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1362"/>
              </p:ext>
            </p:extLst>
          </p:nvPr>
        </p:nvGraphicFramePr>
        <p:xfrm>
          <a:off x="9991367" y="2838226"/>
          <a:ext cx="7789334" cy="3706859"/>
        </p:xfrm>
        <a:graphic>
          <a:graphicData uri="http://schemas.openxmlformats.org/drawingml/2006/table">
            <a:tbl>
              <a:tblPr/>
              <a:tblGrid>
                <a:gridCol w="542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General de Seguridad y Gobernabilidad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Cuerpo de Agentes de Control Metropolitano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Cuerpo de Bomberos de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Pública Metropolitana de Logística para la Seguridad y la Convivencia Ciudadana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34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9991367" y="1957041"/>
            <a:ext cx="7789334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948200" y="6520110"/>
            <a:ext cx="831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676778" y="2269859"/>
            <a:ext cx="8524406" cy="7797135"/>
          </a:xfrm>
          <a:prstGeom prst="foldedCorner">
            <a:avLst>
              <a:gd name="adj" fmla="val 7819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Comités de Seguridad: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 nuevos comités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Conformados por 406 representantes elegidos por la comunidad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planes de seguridad comunitarios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construidos.</a:t>
            </a:r>
            <a:endParaRPr lang="es-E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y disuasión: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17.219 aglomeraciones de personas;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655 reuniones clandestinas;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20.028 libadores;  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638 personas aprehendidas; 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52.509 exhortos por desuso o mal uso de elementos de bioseguridad.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Muros de contención</a:t>
            </a:r>
            <a:r>
              <a:rPr lang="es-EC" sz="20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muros de cotención en Celaur, Forestal y Santa Teresita del Valle.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Operativos y emergencias: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1.380 operativos de control de normas de bioseguridad y sitios generadores de inseguridad.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6.196 intervenciones en el Centro Histórico para la recuperación del espacio público y buena convivencia social.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57.627 emergencias atendidas, de éstas 14.234 vía telefónicamente y 43.393 en campo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Eventos:</a:t>
            </a:r>
          </a:p>
          <a:p>
            <a:pPr marL="1006886" lvl="1" indent="-19051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eventos de “Sensibilización para mitigar contagios de COVID 19” con la participación de 18.653 personas.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DEA46D-397D-4674-B30E-8F26FDC06C3F}"/>
              </a:ext>
            </a:extLst>
          </p:cNvPr>
          <p:cNvSpPr/>
          <p:nvPr/>
        </p:nvSpPr>
        <p:spPr>
          <a:xfrm>
            <a:off x="9979236" y="7245930"/>
            <a:ext cx="77893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Metropolitano de Seguridad y Convivencia Ciudadana del DMQ 2021-2025, </a:t>
            </a:r>
            <a:r>
              <a:rPr lang="es-EC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aprobado por el Concejo Metropolitano, con Resolución N°C114-2021 de 25-10-21.</a:t>
            </a:r>
            <a:endParaRPr lang="es-EC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7DB6851-0B7A-4C85-9889-0231F34771F8}"/>
              </a:ext>
            </a:extLst>
          </p:cNvPr>
          <p:cNvGraphicFramePr/>
          <p:nvPr/>
        </p:nvGraphicFramePr>
        <p:xfrm>
          <a:off x="376064" y="4512023"/>
          <a:ext cx="8209137" cy="557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4BA5719D-B454-4C10-8B49-387EE0EE7CB6}"/>
              </a:ext>
            </a:extLst>
          </p:cNvPr>
          <p:cNvSpPr txBox="1">
            <a:spLocks/>
          </p:cNvSpPr>
          <p:nvPr/>
        </p:nvSpPr>
        <p:spPr>
          <a:xfrm>
            <a:off x="2653753" y="1772915"/>
            <a:ext cx="12978906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  <a:endParaRPr lang="es-E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FFDD8D84-312E-410B-85D3-E39C7C83F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354550" y="9432788"/>
            <a:ext cx="87674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74C7E2-DE5B-4741-AB22-5CCDC5342109}"/>
              </a:ext>
            </a:extLst>
          </p:cNvPr>
          <p:cNvSpPr/>
          <p:nvPr/>
        </p:nvSpPr>
        <p:spPr>
          <a:xfrm>
            <a:off x="4572793" y="2763735"/>
            <a:ext cx="9140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5C6280C-F106-47BE-AB4B-DB2B591CEBDE}"/>
              </a:ext>
            </a:extLst>
          </p:cNvPr>
          <p:cNvGraphicFramePr/>
          <p:nvPr/>
        </p:nvGraphicFramePr>
        <p:xfrm>
          <a:off x="9701213" y="4512023"/>
          <a:ext cx="8209137" cy="557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0F15497-B008-4A6E-A624-D5A5B7F7E53C}"/>
              </a:ext>
            </a:extLst>
          </p:cNvPr>
          <p:cNvSpPr txBox="1"/>
          <p:nvPr/>
        </p:nvSpPr>
        <p:spPr>
          <a:xfrm>
            <a:off x="376063" y="9647840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D80744-9A6D-4309-8BCD-A727AA15DF68}"/>
              </a:ext>
            </a:extLst>
          </p:cNvPr>
          <p:cNvSpPr/>
          <p:nvPr/>
        </p:nvSpPr>
        <p:spPr>
          <a:xfrm>
            <a:off x="376065" y="3998307"/>
            <a:ext cx="82091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Recursos Totales del GAD del DMQ</a:t>
            </a:r>
          </a:p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(Presupuesto Codificado:  USD $ 1.545.585.685)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1ECDE50-9D84-4677-BB5E-C96FF7634639}"/>
              </a:ext>
            </a:extLst>
          </p:cNvPr>
          <p:cNvSpPr/>
          <p:nvPr/>
        </p:nvSpPr>
        <p:spPr>
          <a:xfrm>
            <a:off x="9701213" y="3998306"/>
            <a:ext cx="82091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Recursos Totales SIN Primera Línea del Metro</a:t>
            </a:r>
          </a:p>
          <a:p>
            <a:pPr algn="ctr"/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Presupuesto Codificado:  USD $  1.140.115.439)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41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462C93-1154-4059-8672-415D9A763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93398" y="3690397"/>
            <a:ext cx="16457772" cy="2141542"/>
          </a:xfrm>
        </p:spPr>
        <p:txBody>
          <a:bodyPr>
            <a:noAutofit/>
          </a:bodyPr>
          <a:lstStyle/>
          <a:p>
            <a:pPr algn="ctr"/>
            <a:r>
              <a:rPr lang="es-ES_tradnl" altLang="ja-JP" sz="6600" dirty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Prioridades de Inversión,</a:t>
            </a:r>
            <a:br>
              <a:rPr lang="es-ES_tradnl" altLang="ja-JP" sz="6600" dirty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s-ES_tradnl" altLang="ja-JP" sz="6600" dirty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correspondiente al año fiscal 2022</a:t>
            </a:r>
            <a:endParaRPr kumimoji="1" lang="ja-JP" altLang="en-US" sz="6600" b="1" dirty="0">
              <a:solidFill>
                <a:srgbClr val="006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テキスト プレースホルダー 8"/>
          <p:cNvSpPr txBox="1">
            <a:spLocks/>
          </p:cNvSpPr>
          <p:nvPr/>
        </p:nvSpPr>
        <p:spPr>
          <a:xfrm>
            <a:off x="39053" y="5766588"/>
            <a:ext cx="18227040" cy="137311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3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409"/>
            <a:ext cx="8696429" cy="1203047"/>
          </a:xfrm>
        </p:spPr>
        <p:txBody>
          <a:bodyPr>
            <a:normAutofit/>
          </a:bodyPr>
          <a:lstStyle/>
          <a:p>
            <a:r>
              <a:rPr lang="es-EC" sz="4400" dirty="0">
                <a:latin typeface="Calibri" panose="020F0502020204030204" pitchFamily="34" charset="0"/>
                <a:cs typeface="Calibri" panose="020F0502020204030204" pitchFamily="34" charset="0"/>
              </a:rPr>
              <a:t>PRESUPUESTO 2022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4244619" y="5254263"/>
            <a:ext cx="295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400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629CE6-2CD0-4172-B5F3-93FDC2FA5E6B}"/>
              </a:ext>
            </a:extLst>
          </p:cNvPr>
          <p:cNvSpPr txBox="1"/>
          <p:nvPr/>
        </p:nvSpPr>
        <p:spPr>
          <a:xfrm>
            <a:off x="12328993" y="5254263"/>
            <a:ext cx="66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s-EC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397190" y="9041392"/>
            <a:ext cx="115106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latin typeface="Calibri" panose="020F0502020204030204" pitchFamily="34" charset="0"/>
                <a:cs typeface="Calibri" panose="020F0502020204030204" pitchFamily="34" charset="0"/>
              </a:rPr>
              <a:t>Elaboración: SGP</a:t>
            </a:r>
          </a:p>
          <a:p>
            <a:endParaRPr lang="es-EC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350" dirty="0">
                <a:latin typeface="Calibri" panose="020F0502020204030204" pitchFamily="34" charset="0"/>
                <a:cs typeface="Calibri" panose="020F0502020204030204" pitchFamily="34" charset="0"/>
              </a:rPr>
              <a:t>Nota:  </a:t>
            </a:r>
            <a:r>
              <a:rPr lang="es-EC" sz="1350" b="1" dirty="0">
                <a:latin typeface="Calibri" panose="020F0502020204030204" pitchFamily="34" charset="0"/>
                <a:cs typeface="Calibri" panose="020F0502020204030204" pitchFamily="34" charset="0"/>
              </a:rPr>
              <a:t>Proyecto Metro de Quito:</a:t>
            </a:r>
            <a:r>
              <a:rPr lang="es-EC" sz="1350" dirty="0">
                <a:latin typeface="Calibri" panose="020F0502020204030204" pitchFamily="34" charset="0"/>
                <a:cs typeface="Calibri" panose="020F0502020204030204" pitchFamily="34" charset="0"/>
              </a:rPr>
              <a:t> Incluye el Presupuesto asignado de Recursos Municipales por $ 50.746.291,21 más los ingresos propios del Proyecto por $ 101.989.892,28 que asciende a un total de $ 152.736.183,49</a:t>
            </a:r>
          </a:p>
          <a:p>
            <a:endParaRPr lang="es-EC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1249" y="1919869"/>
            <a:ext cx="814198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es-EC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C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 2022: USD $ 830,96 M</a:t>
            </a:r>
          </a:p>
        </p:txBody>
      </p:sp>
      <p:graphicFrame>
        <p:nvGraphicFramePr>
          <p:cNvPr id="20" name="Gráfico 19"/>
          <p:cNvGraphicFramePr>
            <a:graphicFrameLocks/>
          </p:cNvGraphicFramePr>
          <p:nvPr/>
        </p:nvGraphicFramePr>
        <p:xfrm>
          <a:off x="3562713" y="2404664"/>
          <a:ext cx="11538334" cy="684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39394" y="5288343"/>
            <a:ext cx="122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62%</a:t>
            </a:r>
          </a:p>
        </p:txBody>
      </p:sp>
      <p:sp>
        <p:nvSpPr>
          <p:cNvPr id="4" name="Abrir llave 3"/>
          <p:cNvSpPr/>
          <p:nvPr/>
        </p:nvSpPr>
        <p:spPr>
          <a:xfrm>
            <a:off x="3461499" y="3020315"/>
            <a:ext cx="586065" cy="5343756"/>
          </a:xfrm>
          <a:prstGeom prst="leftBrac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Marcador de número de diapositiva 2">
            <a:extLst>
              <a:ext uri="{FF2B5EF4-FFF2-40B4-BE49-F238E27FC236}">
                <a16:creationId xmlns:a16="http://schemas.microsoft.com/office/drawing/2014/main" id="{4513C329-17AF-4C3C-A414-6CE948260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354550" y="9432788"/>
            <a:ext cx="876740" cy="547688"/>
          </a:xfrm>
        </p:spPr>
        <p:txBody>
          <a:bodyPr/>
          <a:lstStyle/>
          <a:p>
            <a:fld id="{E6459DFB-86F3-43FA-8567-2EA6E426AE90}" type="slidenum">
              <a:rPr lang="ja-JP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10553" y="3083163"/>
            <a:ext cx="107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67312" y="9074997"/>
            <a:ext cx="143582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/>
              <a:t>Elaboración: SGP</a:t>
            </a:r>
          </a:p>
          <a:p>
            <a:r>
              <a:rPr lang="es-EC" sz="1350" dirty="0"/>
              <a:t>Nota:  </a:t>
            </a:r>
            <a:r>
              <a:rPr lang="es-EC" sz="1350" b="1" dirty="0"/>
              <a:t>(*) En el Sector de Movilidad se</a:t>
            </a:r>
            <a:r>
              <a:rPr lang="es-EC" sz="1350" dirty="0"/>
              <a:t> Incluye el Presupuesto de la Primera Línea del Metro por $ 152.7M</a:t>
            </a:r>
          </a:p>
          <a:p>
            <a:endParaRPr lang="es-EC" sz="1350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762278"/>
              </p:ext>
            </p:extLst>
          </p:nvPr>
        </p:nvGraphicFramePr>
        <p:xfrm>
          <a:off x="0" y="1589693"/>
          <a:ext cx="17951824" cy="771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8850CAA4-A591-42FF-9570-CD717FF8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56" y="154455"/>
            <a:ext cx="7019174" cy="1203047"/>
          </a:xfrm>
        </p:spPr>
        <p:txBody>
          <a:bodyPr>
            <a:noAutofit/>
          </a:bodyPr>
          <a:lstStyle/>
          <a:p>
            <a:pPr algn="ctr"/>
            <a:r>
              <a:rPr lang="es-EC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DE INVERSIÓN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54EC38-6631-4A27-983E-E4C6C255DCD4}"/>
              </a:ext>
            </a:extLst>
          </p:cNvPr>
          <p:cNvSpPr txBox="1">
            <a:spLocks/>
          </p:cNvSpPr>
          <p:nvPr/>
        </p:nvSpPr>
        <p:spPr>
          <a:xfrm>
            <a:off x="9593362" y="5316352"/>
            <a:ext cx="6232162" cy="1203047"/>
          </a:xfrm>
          <a:prstGeom prst="rect">
            <a:avLst/>
          </a:prstGeom>
        </p:spPr>
        <p:txBody>
          <a:bodyPr vert="horz" lIns="137148" tIns="68574" rIns="137148" bIns="6857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dirty="0">
                <a:latin typeface="Arial Narrow" panose="020B0606020202030204" pitchFamily="34" charset="0"/>
              </a:rPr>
              <a:t>PRESUPUESTO POR SECTOR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89220" y="6704366"/>
            <a:ext cx="800796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es-EC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C" sz="4400" dirty="0">
                <a:solidFill>
                  <a:srgbClr val="0060A8"/>
                </a:solidFill>
                <a:latin typeface="Arial Narrow" panose="020B0606020202030204" pitchFamily="34" charset="0"/>
              </a:rPr>
              <a:t>GASTOS 2022: </a:t>
            </a:r>
            <a:r>
              <a:rPr lang="es-EC" sz="5400" dirty="0">
                <a:solidFill>
                  <a:srgbClr val="0060A8"/>
                </a:solidFill>
                <a:latin typeface="Arial Narrow" panose="020B0606020202030204" pitchFamily="34" charset="0"/>
              </a:rPr>
              <a:t>USD $ 517,05 M</a:t>
            </a:r>
            <a:endParaRPr lang="es-EC" sz="4400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56439938-24CB-43AB-9702-2851CC7C3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292836" y="9432788"/>
            <a:ext cx="938454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5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462C93-1154-4059-8672-415D9A763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43</a:t>
            </a:fld>
            <a:endParaRPr lang="ja-JP" altLang="en-U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638508"/>
              </p:ext>
            </p:extLst>
          </p:nvPr>
        </p:nvGraphicFramePr>
        <p:xfrm>
          <a:off x="2029522" y="1845932"/>
          <a:ext cx="12980019" cy="1410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8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8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Año</a:t>
                      </a:r>
                      <a:endParaRPr lang="es-EC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Total </a:t>
                      </a:r>
                      <a:endParaRPr lang="es-EC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u="none" strike="noStrike" dirty="0"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u="none" strike="noStrike" dirty="0">
                          <a:effectLst/>
                          <a:latin typeface="Arial Narrow" panose="020B0606020202030204" pitchFamily="34" charset="0"/>
                        </a:rPr>
                        <a:t>       95.555.908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135.499.397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142.062.870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143.933.606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u="none" strike="noStrike" dirty="0">
                          <a:effectLst/>
                          <a:latin typeface="Arial Narrow" panose="020B0606020202030204" pitchFamily="34" charset="0"/>
                        </a:rPr>
                        <a:t>       517.051.781 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34299" y="3497582"/>
          <a:ext cx="14537424" cy="573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39600" y="9475799"/>
            <a:ext cx="1523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>
                <a:latin typeface="Calibri" panose="020F0502020204030204" pitchFamily="34" charset="0"/>
              </a:rPr>
              <a:t>Nota: </a:t>
            </a:r>
            <a:r>
              <a:rPr lang="es-EC" sz="1400" dirty="0">
                <a:latin typeface="Calibri" panose="020F0502020204030204" pitchFamily="34" charset="0"/>
              </a:rPr>
              <a:t>Los valores presentados corresponden a la programación del presupuesto planificado mensual y por trimestres del año 2022, de los POAS que se registra en el Sistema MI CIUDAD.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850CAA4-A591-42FF-9570-CD717FF81841}"/>
              </a:ext>
            </a:extLst>
          </p:cNvPr>
          <p:cNvSpPr txBox="1">
            <a:spLocks/>
          </p:cNvSpPr>
          <p:nvPr/>
        </p:nvSpPr>
        <p:spPr>
          <a:xfrm>
            <a:off x="0" y="194021"/>
            <a:ext cx="9485364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C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PROGRAMACIÓN TRIMESTRAL DEL PRESUPUESTO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42906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462C93-1154-4059-8672-415D9A763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9" name="CuadroTexto 8"/>
          <p:cNvSpPr txBox="1"/>
          <p:nvPr/>
        </p:nvSpPr>
        <p:spPr>
          <a:xfrm>
            <a:off x="1101491" y="1628801"/>
            <a:ext cx="8942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INVERSIÓN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850CAA4-A591-42FF-9570-CD717FF8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9" y="154455"/>
            <a:ext cx="9303159" cy="1203047"/>
          </a:xfrm>
        </p:spPr>
        <p:txBody>
          <a:bodyPr>
            <a:noAutofit/>
          </a:bodyPr>
          <a:lstStyle/>
          <a:p>
            <a:pPr algn="ctr"/>
            <a:r>
              <a:rPr lang="es-EC" sz="4000" dirty="0">
                <a:solidFill>
                  <a:schemeClr val="bg1"/>
                </a:solidFill>
              </a:rPr>
              <a:t>PRESUPUESTO DE INVERSIÓN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91" y="2398242"/>
            <a:ext cx="15738709" cy="74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91886" y="1678521"/>
            <a:ext cx="572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MOVILIDAD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252295" y="1693918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317.97 M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43219"/>
              </p:ext>
            </p:extLst>
          </p:nvPr>
        </p:nvGraphicFramePr>
        <p:xfrm>
          <a:off x="7048905" y="2401804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$ 66.080.893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$ 84.212.337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73.959.140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$ 93.716.753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2844583"/>
            <a:ext cx="5350087" cy="650686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048904" y="3956858"/>
            <a:ext cx="102496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/>
              <a:t>Proyectos a ejecutar:</a:t>
            </a:r>
          </a:p>
          <a:p>
            <a:endParaRPr lang="es-EC" sz="22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/>
              <a:t>Fomento </a:t>
            </a:r>
            <a:r>
              <a:rPr lang="es-EC" sz="2200" dirty="0"/>
              <a:t>de la seguridad vial y control de tránsito en 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Infraestructura vial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Espacios verdes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Mantenimiento y rehabilitación vial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Mejoramiento de la infraestructura de movilidad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Imagen urbana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Infraestructura para los modos de transporte no motorizados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Señalización y semaforización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Operación de los corredores del sistema metropolitano de transporte público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Modernización del sistema de transporte público metropolitano de pasajeros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Primera línea del Metro de Quito </a:t>
            </a:r>
            <a:r>
              <a:rPr lang="es-EC" sz="2200" dirty="0" smtClean="0"/>
              <a:t>(Obra Física y Pre operación)</a:t>
            </a:r>
            <a:endParaRPr lang="es-EC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/>
              <a:t>Mejoramiento </a:t>
            </a:r>
            <a:r>
              <a:rPr lang="es-EC" sz="2200" dirty="0"/>
              <a:t>del servicio en el sistema integrado de transporte público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/>
              <a:t>Promoción </a:t>
            </a:r>
            <a:r>
              <a:rPr lang="es-EC" sz="2200" dirty="0"/>
              <a:t>de los modos de transporte sostenible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/>
              <a:t>Mejoramiento de la circulación del tráfico en el </a:t>
            </a:r>
            <a:r>
              <a:rPr lang="es-EC" sz="2200" dirty="0" smtClean="0"/>
              <a:t>DMQ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9293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409"/>
            <a:ext cx="8696429" cy="1203047"/>
          </a:xfrm>
        </p:spPr>
        <p:txBody>
          <a:bodyPr>
            <a:normAutofit/>
          </a:bodyPr>
          <a:lstStyle/>
          <a:p>
            <a:r>
              <a:rPr lang="es-EC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4800" y="1545171"/>
            <a:ext cx="6945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ADMINISTRACIÓN </a:t>
            </a:r>
            <a:r>
              <a:rPr lang="es-MX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GENERAL</a:t>
            </a:r>
            <a:endParaRPr lang="es-EC" sz="4800" b="1" dirty="0">
              <a:solidFill>
                <a:srgbClr val="0060A8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32669" y="2530889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47.67 M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52893"/>
              </p:ext>
            </p:extLst>
          </p:nvPr>
        </p:nvGraphicFramePr>
        <p:xfrm>
          <a:off x="7029279" y="3238775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$ 12.608.685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$ 10.047.961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$ 13.019.385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11.998.315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52" y="3188357"/>
            <a:ext cx="6142727" cy="639379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048904" y="4871257"/>
            <a:ext cx="10230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Proyectos a ejecutar:</a:t>
            </a:r>
          </a:p>
          <a:p>
            <a:endParaRPr lang="es-EC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Modernización de la gestión documental, archivística y electrónica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Conectividad activa a internet gratuito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Fortalecimiento de la infraestructura tecnológica y seguridades del </a:t>
            </a:r>
            <a:r>
              <a:rPr lang="es-ES" dirty="0" smtClean="0"/>
              <a:t>MDMQ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Administración financiera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Modernización integral del registro de la propiedad</a:t>
            </a:r>
          </a:p>
        </p:txBody>
      </p:sp>
    </p:spTree>
    <p:extLst>
      <p:ext uri="{BB962C8B-B14F-4D97-AF65-F5344CB8AC3E}">
        <p14:creationId xmlns:p14="http://schemas.microsoft.com/office/powerpoint/2010/main" val="30561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435429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5429" y="1678521"/>
            <a:ext cx="65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COORDINACIÓN TERRITORIAL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232669" y="2265261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36.52 M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973700"/>
              </p:ext>
            </p:extLst>
          </p:nvPr>
        </p:nvGraphicFramePr>
        <p:xfrm>
          <a:off x="7029279" y="2973147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$ 2.137.790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$ 4.712.312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$ 20.711.781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$ 8.953.298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448050"/>
            <a:ext cx="5815744" cy="617181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48904" y="4871257"/>
            <a:ext cx="10230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Proyectos a ejecutar:</a:t>
            </a:r>
          </a:p>
          <a:p>
            <a:endParaRPr lang="es-EC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Fortalecimiento a parroquias rurales y comunas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Sistema de participación ciudadana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Somos </a:t>
            </a:r>
            <a:r>
              <a:rPr lang="es-ES" dirty="0" smtClean="0"/>
              <a:t>Quito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Voluntariado </a:t>
            </a:r>
            <a:r>
              <a:rPr lang="es-ES" dirty="0" smtClean="0"/>
              <a:t>Quito </a:t>
            </a:r>
            <a:r>
              <a:rPr lang="es-ES" dirty="0"/>
              <a:t>A</a:t>
            </a:r>
            <a:r>
              <a:rPr lang="es-ES" dirty="0" smtClean="0"/>
              <a:t>cción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Colonias vacacionales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Megamingas en barrios del </a:t>
            </a:r>
            <a:r>
              <a:rPr lang="es-ES" dirty="0" smtClean="0"/>
              <a:t>DMQ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Regula tu barrio</a:t>
            </a:r>
          </a:p>
        </p:txBody>
      </p:sp>
    </p:spTree>
    <p:extLst>
      <p:ext uri="{BB962C8B-B14F-4D97-AF65-F5344CB8AC3E}">
        <p14:creationId xmlns:p14="http://schemas.microsoft.com/office/powerpoint/2010/main" val="34653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01E53A-D83C-4E59-92FB-C6992769BC0A}"/>
              </a:ext>
            </a:extLst>
          </p:cNvPr>
          <p:cNvSpPr txBox="1"/>
          <p:nvPr/>
        </p:nvSpPr>
        <p:spPr>
          <a:xfrm>
            <a:off x="435428" y="1678521"/>
            <a:ext cx="1323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</a:t>
            </a:r>
            <a:r>
              <a:rPr lang="es-EC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COORDINACIÓN TERRITORIAL – ADMINISTRACIONES ZONALES</a:t>
            </a:r>
            <a:endParaRPr lang="es-EC" sz="4800" b="1" dirty="0">
              <a:solidFill>
                <a:srgbClr val="0060A8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50" y="2844582"/>
            <a:ext cx="5320209" cy="683281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052267" y="2801309"/>
            <a:ext cx="999218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Proyectos a ejecutar:</a:t>
            </a:r>
          </a:p>
          <a:p>
            <a:endParaRPr lang="es-EC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Presupuestos participativos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Infraestructura comunitaria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Somos </a:t>
            </a:r>
            <a:r>
              <a:rPr lang="es-ES" sz="2400" dirty="0" smtClean="0"/>
              <a:t>Quito</a:t>
            </a: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Fomento productivo territorial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Colonias vacacionales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Agenda cultural metropolitana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Seguridad alimentaria y nutrición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Sistema de participación ciudadana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Voluntariado </a:t>
            </a:r>
            <a:r>
              <a:rPr lang="es-ES" sz="2400" dirty="0" smtClean="0"/>
              <a:t>Quito </a:t>
            </a:r>
            <a:r>
              <a:rPr lang="es-ES" sz="2400" dirty="0"/>
              <a:t>A</a:t>
            </a:r>
            <a:r>
              <a:rPr lang="es-ES" sz="2400" dirty="0" smtClean="0"/>
              <a:t>cción</a:t>
            </a: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Promoción de derechos de grupos de atención prioritaria y en situación de vulnerabilidad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Reducción de riesgos de desastres en el </a:t>
            </a:r>
            <a:r>
              <a:rPr lang="es-ES" sz="2400" dirty="0" smtClean="0"/>
              <a:t>DMQ</a:t>
            </a: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Sistema integral de promoción de la salud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Territorio y cultura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Recuperación</a:t>
            </a:r>
            <a:r>
              <a:rPr lang="es-ES" sz="2400" dirty="0" smtClean="0"/>
              <a:t>, protección </a:t>
            </a:r>
            <a:r>
              <a:rPr lang="es-ES" sz="2400" dirty="0"/>
              <a:t>y monitoreo de la cobertura vegetal con principios de restauración ecológica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Prevención situacional y convivencia pacífica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009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49</a:t>
            </a:fld>
            <a:endParaRPr lang="ja-JP" altLang="en-U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3656" y="1468971"/>
            <a:ext cx="6836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</a:t>
            </a:r>
            <a:r>
              <a:rPr lang="es-MX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TERRITORIO, HÁBITAT Y VIVIENDA</a:t>
            </a:r>
            <a:endParaRPr lang="es-EC" sz="4800" b="1" dirty="0">
              <a:solidFill>
                <a:srgbClr val="0060A8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232669" y="2131449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21.55 M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55183"/>
              </p:ext>
            </p:extLst>
          </p:nvPr>
        </p:nvGraphicFramePr>
        <p:xfrm>
          <a:off x="7029279" y="2839335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$ 2.387.482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8.372.862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7.229.628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3.560.412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30" y="3429000"/>
            <a:ext cx="5748561" cy="62293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48904" y="4355865"/>
            <a:ext cx="102300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Proyectos a ejecutar:</a:t>
            </a:r>
          </a:p>
          <a:p>
            <a:endParaRPr lang="es-EC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Renovación urbana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Vivienda de interés social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Conservación de edificaciones patrimoniales para equipamientos de servicios de gestión local y social en 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Conservación del espacio público en el CHQ y las parroquias urbanas y rurales del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Conservación de bienes muebles culturales del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Sistema de información de patrimonio cultural material e inmaterial del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Intervención y conservación del patrimonio arqueológico del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Conservación de la arquitectura religiosa en 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Fortalecimiento de la gestión catastral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Planificación y regulación del uso y gestión del suelo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406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BA5719D-B454-4C10-8B49-387EE0EE7CB6}"/>
              </a:ext>
            </a:extLst>
          </p:cNvPr>
          <p:cNvSpPr txBox="1">
            <a:spLocks/>
          </p:cNvSpPr>
          <p:nvPr/>
        </p:nvSpPr>
        <p:spPr>
          <a:xfrm>
            <a:off x="135467" y="381003"/>
            <a:ext cx="12978906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  <a:endParaRPr lang="es-E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FFDD8D84-312E-410B-85D3-E39C7C83F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373600" y="9432788"/>
            <a:ext cx="85769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74C7E2-DE5B-4741-AB22-5CCDC5342109}"/>
              </a:ext>
            </a:extLst>
          </p:cNvPr>
          <p:cNvSpPr/>
          <p:nvPr/>
        </p:nvSpPr>
        <p:spPr>
          <a:xfrm>
            <a:off x="1658674" y="3039567"/>
            <a:ext cx="7779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recursos totales del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F15497-B008-4A6E-A624-D5A5B7F7E53C}"/>
              </a:ext>
            </a:extLst>
          </p:cNvPr>
          <p:cNvSpPr txBox="1"/>
          <p:nvPr/>
        </p:nvSpPr>
        <p:spPr>
          <a:xfrm>
            <a:off x="1658673" y="8945870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83B584D-40E2-4946-A5A1-3ADCA1F68759}"/>
              </a:ext>
            </a:extLst>
          </p:cNvPr>
          <p:cNvSpPr txBox="1">
            <a:spLocks/>
          </p:cNvSpPr>
          <p:nvPr/>
        </p:nvSpPr>
        <p:spPr>
          <a:xfrm>
            <a:off x="135467" y="1783571"/>
            <a:ext cx="12978906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comparativos mensuales y por período</a:t>
            </a:r>
            <a:endParaRPr lang="es-E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6C8B2E-2339-4B67-956F-7035A6760519}"/>
              </a:ext>
            </a:extLst>
          </p:cNvPr>
          <p:cNvGraphicFramePr>
            <a:graphicFrameLocks noGrp="1"/>
          </p:cNvGraphicFramePr>
          <p:nvPr/>
        </p:nvGraphicFramePr>
        <p:xfrm>
          <a:off x="1658673" y="3583898"/>
          <a:ext cx="14952926" cy="5279306"/>
        </p:xfrm>
        <a:graphic>
          <a:graphicData uri="http://schemas.openxmlformats.org/drawingml/2006/table">
            <a:tbl>
              <a:tblPr/>
              <a:tblGrid>
                <a:gridCol w="1774828">
                  <a:extLst>
                    <a:ext uri="{9D8B030D-6E8A-4147-A177-3AD203B41FA5}">
                      <a16:colId xmlns:a16="http://schemas.microsoft.com/office/drawing/2014/main" val="2332495640"/>
                    </a:ext>
                  </a:extLst>
                </a:gridCol>
                <a:gridCol w="2196349">
                  <a:extLst>
                    <a:ext uri="{9D8B030D-6E8A-4147-A177-3AD203B41FA5}">
                      <a16:colId xmlns:a16="http://schemas.microsoft.com/office/drawing/2014/main" val="2331537856"/>
                    </a:ext>
                  </a:extLst>
                </a:gridCol>
                <a:gridCol w="2196349">
                  <a:extLst>
                    <a:ext uri="{9D8B030D-6E8A-4147-A177-3AD203B41FA5}">
                      <a16:colId xmlns:a16="http://schemas.microsoft.com/office/drawing/2014/main" val="568410729"/>
                    </a:ext>
                  </a:extLst>
                </a:gridCol>
                <a:gridCol w="2277697">
                  <a:extLst>
                    <a:ext uri="{9D8B030D-6E8A-4147-A177-3AD203B41FA5}">
                      <a16:colId xmlns:a16="http://schemas.microsoft.com/office/drawing/2014/main" val="152842124"/>
                    </a:ext>
                  </a:extLst>
                </a:gridCol>
                <a:gridCol w="473288">
                  <a:extLst>
                    <a:ext uri="{9D8B030D-6E8A-4147-A177-3AD203B41FA5}">
                      <a16:colId xmlns:a16="http://schemas.microsoft.com/office/drawing/2014/main" val="1537043826"/>
                    </a:ext>
                  </a:extLst>
                </a:gridCol>
                <a:gridCol w="2011472">
                  <a:extLst>
                    <a:ext uri="{9D8B030D-6E8A-4147-A177-3AD203B41FA5}">
                      <a16:colId xmlns:a16="http://schemas.microsoft.com/office/drawing/2014/main" val="1541058928"/>
                    </a:ext>
                  </a:extLst>
                </a:gridCol>
                <a:gridCol w="2248115">
                  <a:extLst>
                    <a:ext uri="{9D8B030D-6E8A-4147-A177-3AD203B41FA5}">
                      <a16:colId xmlns:a16="http://schemas.microsoft.com/office/drawing/2014/main" val="2435801959"/>
                    </a:ext>
                  </a:extLst>
                </a:gridCol>
                <a:gridCol w="1774828">
                  <a:extLst>
                    <a:ext uri="{9D8B030D-6E8A-4147-A177-3AD203B41FA5}">
                      <a16:colId xmlns:a16="http://schemas.microsoft.com/office/drawing/2014/main" val="2954615619"/>
                    </a:ext>
                  </a:extLst>
                </a:gridCol>
              </a:tblGrid>
              <a:tr h="10110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 ACUMULADO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de ejecución presupuestaria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 MENSUALIZADO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Presupuestaria mensual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Promedio mensual por período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95533"/>
                  </a:ext>
                </a:extLst>
              </a:tr>
              <a:tr h="48471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1.264.349.312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52.814.532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52.814.532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61099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1.267.261.713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111.505.288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58.690.756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92616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1.267.328.433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191.842.692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80.337.404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27806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1.267.520.618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247.083.485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55.240.793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67291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1.269.386.686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316.330.373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69.246.888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74281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1.269.455.974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394.410.498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78.080.125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17880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1.277.220.225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463.135.095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68.724.597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41738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1.273.968.015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532.033.869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68.898.774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661462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1.277.507.792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608.631.977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76.598.107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16665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1.552.607.304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660.906.276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52.274.299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09089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1.547.526.096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724.520.633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63.614.357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713770"/>
                  </a:ext>
                </a:extLst>
              </a:tr>
              <a:tr h="3439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1.545.585.685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1.063.028.559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338.507.925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61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1886" y="167852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SALUD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32669" y="2185749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20.59 M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85925"/>
              </p:ext>
            </p:extLst>
          </p:nvPr>
        </p:nvGraphicFramePr>
        <p:xfrm>
          <a:off x="7029279" y="2893635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1.094.964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8.258.420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4.553.197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6.686.047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947940"/>
            <a:ext cx="5543550" cy="66727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048904" y="4472245"/>
            <a:ext cx="10230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Proyectos a ejecutar:</a:t>
            </a:r>
          </a:p>
          <a:p>
            <a:endParaRPr lang="es-EC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Fortalecimiento de la Gestión Integral del Subsistema de Salud en la Red Metropolitana de Salud del Distrito Metropolitano de Quito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Seguridad Alimentaria y Nutrición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Sistema Integral de Promoción de la Salud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Políticas Públicas de Salud en 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Manejo de Fauna Urbana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Atención Integral de Salud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Adolescentes Informados en Sexualidad Responsable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Atención Integral de Salud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Rehabilitación de la Unidad Metropolitana de Salud Sur (Hospital Básico Nivel II)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Atención Integral de Salud</a:t>
            </a:r>
          </a:p>
        </p:txBody>
      </p:sp>
    </p:spTree>
    <p:extLst>
      <p:ext uri="{BB962C8B-B14F-4D97-AF65-F5344CB8AC3E}">
        <p14:creationId xmlns:p14="http://schemas.microsoft.com/office/powerpoint/2010/main" val="20638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9164" y="1678068"/>
            <a:ext cx="5442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CULTURA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409"/>
            <a:ext cx="8696429" cy="1203047"/>
          </a:xfrm>
        </p:spPr>
        <p:txBody>
          <a:bodyPr>
            <a:normAutofit/>
          </a:bodyPr>
          <a:lstStyle/>
          <a:p>
            <a:r>
              <a:rPr lang="es-EC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864911" y="1923312"/>
            <a:ext cx="721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  <a:latin typeface="Arial Narrow" panose="020B0606020202030204" pitchFamily="34" charset="0"/>
              </a:rPr>
              <a:t>PRESUPUESTO: USD. 15.4 M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91000"/>
              </p:ext>
            </p:extLst>
          </p:nvPr>
        </p:nvGraphicFramePr>
        <p:xfrm>
          <a:off x="6875352" y="2692755"/>
          <a:ext cx="10743574" cy="1238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2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2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96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$ 2.124.642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$ 5.128.764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$ 3.701.217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$ 4.445.376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3029953"/>
            <a:ext cx="5734050" cy="663942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048904" y="4472245"/>
            <a:ext cx="105700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Proyectos a ejecutar:</a:t>
            </a:r>
          </a:p>
          <a:p>
            <a:endParaRPr lang="es-EC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Sistema Distrital Museos de la Ciudad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Sistema Metropolitano de Teatros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Programación Artístico-Cultural y Academia para la Celebración del Año Bicentenario de La Batalla de Pichincha de 1822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Fomento y Protección de la Diversidad Cultural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Servicios Culturales Comunitarios y Deportivos en Cumandá Parque Urbano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Territorio y Cultura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Agenda Cultural Metropolitana</a:t>
            </a:r>
          </a:p>
        </p:txBody>
      </p:sp>
    </p:spTree>
    <p:extLst>
      <p:ext uri="{BB962C8B-B14F-4D97-AF65-F5344CB8AC3E}">
        <p14:creationId xmlns:p14="http://schemas.microsoft.com/office/powerpoint/2010/main" val="19981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52</a:t>
            </a:fld>
            <a:endParaRPr lang="ja-JP" altLang="en-U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1886" y="1384857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DESARROLLO PRODUCTIVO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74094" y="2052358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13.79 M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47470"/>
              </p:ext>
            </p:extLst>
          </p:nvPr>
        </p:nvGraphicFramePr>
        <p:xfrm>
          <a:off x="7070704" y="2760244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s-EC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pica Neue"/>
                        </a:rPr>
                        <a:t>$ 3.070.996 </a:t>
                      </a:r>
                      <a:endParaRPr lang="es-EC" sz="3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s-EC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pica Neue"/>
                        </a:rPr>
                        <a:t> $ 3.352.611 </a:t>
                      </a:r>
                      <a:endParaRPr lang="es-EC" sz="3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s-EC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pica Neue"/>
                        </a:rPr>
                        <a:t> $ 4.439.546 </a:t>
                      </a:r>
                      <a:endParaRPr lang="es-EC" sz="3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s-EC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pica Neue"/>
                        </a:rPr>
                        <a:t> $ 2.929.298 </a:t>
                      </a:r>
                      <a:endParaRPr lang="es-EC" sz="3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3" y="3276600"/>
            <a:ext cx="5754764" cy="63055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048905" y="4472245"/>
            <a:ext cx="102714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dirty="0" smtClean="0"/>
              <a:t>Proyectos a ejecutar:</a:t>
            </a:r>
          </a:p>
          <a:p>
            <a:endParaRPr lang="es-EC" sz="3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000" dirty="0"/>
              <a:t>Quito destino turístico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000" dirty="0"/>
              <a:t>Fortalecimiento del sistema municipal de faenamiento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000" dirty="0"/>
              <a:t>Gestión de la seguridad del aeropuerto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000" dirty="0"/>
              <a:t>Control de la concesión del aeropuerto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000" dirty="0"/>
              <a:t>Desarrollo de </a:t>
            </a:r>
            <a:r>
              <a:rPr lang="es-ES" sz="3000" dirty="0" smtClean="0"/>
              <a:t>la estrategia </a:t>
            </a:r>
            <a:r>
              <a:rPr lang="es-ES" sz="3000" dirty="0"/>
              <a:t>productiva local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000" dirty="0"/>
              <a:t>Sistema de potenciación y creación de emprendimientos productivos con enfoque de sustentabilidad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000" dirty="0"/>
              <a:t>Quito competitiva y de inversiones</a:t>
            </a:r>
          </a:p>
        </p:txBody>
      </p:sp>
    </p:spTree>
    <p:extLst>
      <p:ext uri="{BB962C8B-B14F-4D97-AF65-F5344CB8AC3E}">
        <p14:creationId xmlns:p14="http://schemas.microsoft.com/office/powerpoint/2010/main" val="22198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53</a:t>
            </a:fld>
            <a:endParaRPr lang="ja-JP" altLang="en-U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1886" y="1564221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INCLUSIÓN SOCIAL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232669" y="1535343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13.45 M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96925"/>
              </p:ext>
            </p:extLst>
          </p:nvPr>
        </p:nvGraphicFramePr>
        <p:xfrm>
          <a:off x="7029279" y="2243229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$ 2.501.436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$ 3.221.399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$ 3.597.072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4.130.094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8181"/>
            <a:ext cx="6593836" cy="703881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48904" y="3657604"/>
            <a:ext cx="102300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Proyectos a ejecutar: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Protección Integral a Grupos de Atención Prioritaria en Situación de Vulnerabilidad y/o Riesgo, Naturaleza y Animales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Promoción de Derechos de Grupos de Atención Prioritaria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Atención, Prevención y Protección de Violencia Intrafamiliar, Género, Maltrato Infantil y Violencia Sexual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Inclusión Educativa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Implementación Casa de la Inclusión a Favor de los </a:t>
            </a:r>
            <a:r>
              <a:rPr lang="es-ES" sz="2000" dirty="0" err="1"/>
              <a:t>GAPs</a:t>
            </a:r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Implementación de Políticas de Inclusión Social en 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Garantía de Protección de Derechos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Atención a la Primera Infancia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Centros de Atención de las Diversidades con Enfoque Intergeneracional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Erradicación del Trabajo Infantil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Atención a Habitantes de Calle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Residencia para la Atención Integral del Adulto Mayor en Situación de Vulnerabilidad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Prevención y Atención de la Violencia de Género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Atención Integral en Adicciones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Centro de Atención Diurna al Adulto Mayor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Circo de Luz de Quito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Inclusión y Atención a las Discapacidades</a:t>
            </a:r>
          </a:p>
        </p:txBody>
      </p:sp>
    </p:spTree>
    <p:extLst>
      <p:ext uri="{BB962C8B-B14F-4D97-AF65-F5344CB8AC3E}">
        <p14:creationId xmlns:p14="http://schemas.microsoft.com/office/powerpoint/2010/main" val="1606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54</a:t>
            </a:fld>
            <a:endParaRPr lang="ja-JP" alt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1886" y="167852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EDUCACIÓN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202541" y="1801632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11.07 M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84190"/>
              </p:ext>
            </p:extLst>
          </p:nvPr>
        </p:nvGraphicFramePr>
        <p:xfrm>
          <a:off x="6999151" y="2509518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$ 502.214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$ 1.996.945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$ 4.931.577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3.639.323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34" y="3124200"/>
            <a:ext cx="5683045" cy="6477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48904" y="4305995"/>
            <a:ext cx="1019987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Proyectos a ejecutar:</a:t>
            </a:r>
          </a:p>
          <a:p>
            <a:endParaRPr lang="es-EC" sz="21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Quito a la Cancha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Modelo Educativo Municipal Innovador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Infraestructura Educativa Integral e Inclusiva en las Instituciones Educativas Municipales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Quito Activo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Ampliación de la Oferta Educativa Extraordinaria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Atención Psicopedagógica Integral para Estudiantes con Necesidades Educativas Especiales de Instituciones Educativas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Fortalecimiento </a:t>
            </a:r>
            <a:r>
              <a:rPr lang="es-ES" sz="2800" dirty="0" smtClean="0"/>
              <a:t>Pedagógico – Unidades Educativas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917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55</a:t>
            </a:fld>
            <a:endParaRPr lang="ja-JP" alt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1886" y="1634979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AGENCIA DE COMERCIO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232669" y="3000757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5.4 M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51682"/>
              </p:ext>
            </p:extLst>
          </p:nvPr>
        </p:nvGraphicFramePr>
        <p:xfrm>
          <a:off x="7029279" y="3708643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1.337.825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1.946.498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1.411.352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704.326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0" y="3496162"/>
            <a:ext cx="5715312" cy="616218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048904" y="5336766"/>
            <a:ext cx="1023000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Proyectos a ejecutar:</a:t>
            </a:r>
          </a:p>
          <a:p>
            <a:endParaRPr lang="es-EC" sz="21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Repotenciación de infraestructura de mercados y ferias del </a:t>
            </a:r>
            <a:r>
              <a:rPr lang="es-ES" dirty="0" smtClean="0"/>
              <a:t>DMQ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Mejoramiento de la gestión y servicio del sistema de comercialización en el </a:t>
            </a:r>
            <a:r>
              <a:rPr lang="es-ES" dirty="0" smtClean="0"/>
              <a:t>DMQ</a:t>
            </a:r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val="36790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56</a:t>
            </a:fld>
            <a:endParaRPr lang="ja-JP" alt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1886" y="1634979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AMBIENTE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232669" y="2106237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4.83 M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00715"/>
              </p:ext>
            </p:extLst>
          </p:nvPr>
        </p:nvGraphicFramePr>
        <p:xfrm>
          <a:off x="7029279" y="2814123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$ 873.741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$ 1.431.416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$ 1.975.123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$ 553.188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971800"/>
            <a:ext cx="5727302" cy="657197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48904" y="4305995"/>
            <a:ext cx="10230001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Proyectos a ejecutar:</a:t>
            </a:r>
          </a:p>
          <a:p>
            <a:endParaRPr lang="es-EC" sz="21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de residuos no peligrosos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Monitoreo continuo de la contaminación del aire, el agua y niveles de ruido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Recuperación</a:t>
            </a:r>
            <a:r>
              <a:rPr lang="es-ES" sz="2400" dirty="0" smtClean="0"/>
              <a:t>, protección </a:t>
            </a:r>
            <a:r>
              <a:rPr lang="es-ES" sz="2400" dirty="0"/>
              <a:t>y monitoreo de la cobertura vegetal con principios de restauración ecológica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Fortalecimiento del sistema metropolitano de áreas protegidas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Buenas prácticas ambientales en 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Recuperación de quebradas priorizadas en 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Arbolado urbano y conformación de interconexión de los corredores de la red verde urbana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Acción climática para la reducción de la huella de carbono y de la vulnerabilidad en el DMQ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79266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57</a:t>
            </a:fld>
            <a:endParaRPr lang="ja-JP" alt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409"/>
            <a:ext cx="8696429" cy="1203047"/>
          </a:xfrm>
        </p:spPr>
        <p:txBody>
          <a:bodyPr>
            <a:normAutofit/>
          </a:bodyPr>
          <a:lstStyle/>
          <a:p>
            <a:r>
              <a:rPr lang="es-EC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1886" y="1463529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SEGURIDAD Y GOBERNABILIDAD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232669" y="2424286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3.52 M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39117"/>
              </p:ext>
            </p:extLst>
          </p:nvPr>
        </p:nvGraphicFramePr>
        <p:xfrm>
          <a:off x="7029279" y="3132172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$ 62.440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1.367.227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1.000.705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$ 1.092.662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8" y="3267693"/>
            <a:ext cx="6000982" cy="639065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48904" y="5336766"/>
            <a:ext cx="1023000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Proyectos a ejecutar:</a:t>
            </a:r>
          </a:p>
          <a:p>
            <a:endParaRPr lang="es-EC" sz="21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Prevención situacional y convivencia pacífica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Reducción de riesgos de desastres en 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Prevención situacional y convivencia pacífica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Análisis de riesgos naturales y antrópicos en el DMQ</a:t>
            </a:r>
          </a:p>
        </p:txBody>
      </p:sp>
    </p:spTree>
    <p:extLst>
      <p:ext uri="{BB962C8B-B14F-4D97-AF65-F5344CB8AC3E}">
        <p14:creationId xmlns:p14="http://schemas.microsoft.com/office/powerpoint/2010/main" val="2970951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58</a:t>
            </a:fld>
            <a:endParaRPr lang="ja-JP" alt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1886" y="1467273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</a:t>
            </a:r>
            <a:r>
              <a:rPr lang="es-EC" sz="40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COORDINACIÓN ALCALDÍA Y SECRETARÍA DEL CONCEJO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32669" y="2265261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1.57 M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54680"/>
              </p:ext>
            </p:extLst>
          </p:nvPr>
        </p:nvGraphicFramePr>
        <p:xfrm>
          <a:off x="7029279" y="2973147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$ 425.009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$ 476.720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$ 330.121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338.150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42" y="3598852"/>
            <a:ext cx="5870358" cy="609759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048904" y="4505508"/>
            <a:ext cx="1023000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Proyectos a ejecutar:</a:t>
            </a:r>
          </a:p>
          <a:p>
            <a:endParaRPr lang="es-EC" sz="21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Atención de denuncias calificadas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Transparencia, prevención y control de posibles actos de corrupción en las dependencias del MDMQ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Implantación del sistema de gestión </a:t>
            </a:r>
            <a:r>
              <a:rPr lang="es-ES" dirty="0" smtClean="0"/>
              <a:t>anti soborno </a:t>
            </a:r>
            <a:r>
              <a:rPr lang="es-ES" dirty="0"/>
              <a:t>ISO -37001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Fortalecimiento de la planificación territorial para el desarrollo sostenible e inteligente del 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Relaciones y cooperación internacional para el desarrollo</a:t>
            </a:r>
          </a:p>
        </p:txBody>
      </p:sp>
    </p:spTree>
    <p:extLst>
      <p:ext uri="{BB962C8B-B14F-4D97-AF65-F5344CB8AC3E}">
        <p14:creationId xmlns:p14="http://schemas.microsoft.com/office/powerpoint/2010/main" val="28324737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59</a:t>
            </a:fld>
            <a:endParaRPr lang="ja-JP" altLang="en-U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ACC59E-16F8-409E-9A8E-160DD1FC3946}"/>
              </a:ext>
            </a:extLst>
          </p:cNvPr>
          <p:cNvSpPr txBox="1">
            <a:spLocks/>
          </p:cNvSpPr>
          <p:nvPr/>
        </p:nvSpPr>
        <p:spPr>
          <a:xfrm>
            <a:off x="0" y="140409"/>
            <a:ext cx="8696429" cy="1203047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3600">
                <a:solidFill>
                  <a:schemeClr val="bg1"/>
                </a:solidFill>
                <a:latin typeface="Arial Black" panose="020B0A04020102020204" pitchFamily="34" charset="0"/>
              </a:rPr>
              <a:t>PRESUPUESTO DE INVERSIÓN</a:t>
            </a:r>
            <a:endParaRPr lang="es-EC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1886" y="1634979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solidFill>
                  <a:srgbClr val="0060A8"/>
                </a:solidFill>
                <a:latin typeface="Arial Narrow" panose="020B0606020202030204" pitchFamily="34" charset="0"/>
                <a:ea typeface="+mj-ea"/>
                <a:cs typeface="+mj-cs"/>
              </a:rPr>
              <a:t>SECTOR: PLANIFICACIÓN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232669" y="2265261"/>
            <a:ext cx="7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0060A8"/>
                </a:solidFill>
              </a:rPr>
              <a:t>PRESUPUESTO: USD. 711.1 M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40898"/>
              </p:ext>
            </p:extLst>
          </p:nvPr>
        </p:nvGraphicFramePr>
        <p:xfrm>
          <a:off x="7029279" y="2973147"/>
          <a:ext cx="10249627" cy="117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III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IV Trimestre </a:t>
                      </a:r>
                      <a:endParaRPr lang="es-EC" sz="3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$ 192.501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215.923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149.523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s-EC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153.160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72" y="2718007"/>
            <a:ext cx="5712228" cy="671478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48905" y="4472250"/>
            <a:ext cx="1023000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Proyectos a ejecutar:</a:t>
            </a:r>
          </a:p>
          <a:p>
            <a:endParaRPr lang="es-EC" sz="21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Implementación del plan de optimización, simplificación y digitalización de trámites administrativos municipales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Seguimiento y evaluación de la gestión de los planes del MDMQ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Desarrollo de capacidades del talento humano del Municipio del Distrito Metropolitano de Quito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Generar investigaciones de Quito en camino a convertirse en ciudad inteligente</a:t>
            </a:r>
          </a:p>
        </p:txBody>
      </p:sp>
    </p:spTree>
    <p:extLst>
      <p:ext uri="{BB962C8B-B14F-4D97-AF65-F5344CB8AC3E}">
        <p14:creationId xmlns:p14="http://schemas.microsoft.com/office/powerpoint/2010/main" val="322373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BA5719D-B454-4C10-8B49-387EE0EE7CB6}"/>
              </a:ext>
            </a:extLst>
          </p:cNvPr>
          <p:cNvSpPr txBox="1">
            <a:spLocks/>
          </p:cNvSpPr>
          <p:nvPr/>
        </p:nvSpPr>
        <p:spPr>
          <a:xfrm>
            <a:off x="135467" y="381003"/>
            <a:ext cx="12978906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  <a:endParaRPr lang="es-E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FFDD8D84-312E-410B-85D3-E39C7C83F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390532" y="9432788"/>
            <a:ext cx="840757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74C7E2-DE5B-4741-AB22-5CCDC5342109}"/>
              </a:ext>
            </a:extLst>
          </p:cNvPr>
          <p:cNvSpPr/>
          <p:nvPr/>
        </p:nvSpPr>
        <p:spPr>
          <a:xfrm>
            <a:off x="135467" y="2724474"/>
            <a:ext cx="7779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recursos totales del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F15497-B008-4A6E-A624-D5A5B7F7E53C}"/>
              </a:ext>
            </a:extLst>
          </p:cNvPr>
          <p:cNvSpPr txBox="1"/>
          <p:nvPr/>
        </p:nvSpPr>
        <p:spPr>
          <a:xfrm>
            <a:off x="529829" y="5690820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83B584D-40E2-4946-A5A1-3ADCA1F68759}"/>
              </a:ext>
            </a:extLst>
          </p:cNvPr>
          <p:cNvSpPr txBox="1">
            <a:spLocks/>
          </p:cNvSpPr>
          <p:nvPr/>
        </p:nvSpPr>
        <p:spPr>
          <a:xfrm>
            <a:off x="135467" y="1783571"/>
            <a:ext cx="12978906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comparativos</a:t>
            </a:r>
            <a:endParaRPr lang="es-E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6737EBD-954F-4476-9621-88C6EF8D5045}"/>
              </a:ext>
            </a:extLst>
          </p:cNvPr>
          <p:cNvGraphicFramePr>
            <a:graphicFrameLocks noGrp="1"/>
          </p:cNvGraphicFramePr>
          <p:nvPr/>
        </p:nvGraphicFramePr>
        <p:xfrm>
          <a:off x="529829" y="3257353"/>
          <a:ext cx="16860704" cy="2402460"/>
        </p:xfrm>
        <a:graphic>
          <a:graphicData uri="http://schemas.openxmlformats.org/drawingml/2006/table">
            <a:tbl>
              <a:tblPr/>
              <a:tblGrid>
                <a:gridCol w="2139103">
                  <a:extLst>
                    <a:ext uri="{9D8B030D-6E8A-4147-A177-3AD203B41FA5}">
                      <a16:colId xmlns:a16="http://schemas.microsoft.com/office/drawing/2014/main" val="689912524"/>
                    </a:ext>
                  </a:extLst>
                </a:gridCol>
                <a:gridCol w="1993949">
                  <a:extLst>
                    <a:ext uri="{9D8B030D-6E8A-4147-A177-3AD203B41FA5}">
                      <a16:colId xmlns:a16="http://schemas.microsoft.com/office/drawing/2014/main" val="146781795"/>
                    </a:ext>
                  </a:extLst>
                </a:gridCol>
                <a:gridCol w="2291894">
                  <a:extLst>
                    <a:ext uri="{9D8B030D-6E8A-4147-A177-3AD203B41FA5}">
                      <a16:colId xmlns:a16="http://schemas.microsoft.com/office/drawing/2014/main" val="1748172299"/>
                    </a:ext>
                  </a:extLst>
                </a:gridCol>
                <a:gridCol w="2268975">
                  <a:extLst>
                    <a:ext uri="{9D8B030D-6E8A-4147-A177-3AD203B41FA5}">
                      <a16:colId xmlns:a16="http://schemas.microsoft.com/office/drawing/2014/main" val="1812438883"/>
                    </a:ext>
                  </a:extLst>
                </a:gridCol>
                <a:gridCol w="2268975">
                  <a:extLst>
                    <a:ext uri="{9D8B030D-6E8A-4147-A177-3AD203B41FA5}">
                      <a16:colId xmlns:a16="http://schemas.microsoft.com/office/drawing/2014/main" val="1921711567"/>
                    </a:ext>
                  </a:extLst>
                </a:gridCol>
                <a:gridCol w="2291894">
                  <a:extLst>
                    <a:ext uri="{9D8B030D-6E8A-4147-A177-3AD203B41FA5}">
                      <a16:colId xmlns:a16="http://schemas.microsoft.com/office/drawing/2014/main" val="2813509839"/>
                    </a:ext>
                  </a:extLst>
                </a:gridCol>
                <a:gridCol w="1726314">
                  <a:extLst>
                    <a:ext uri="{9D8B030D-6E8A-4147-A177-3AD203B41FA5}">
                      <a16:colId xmlns:a16="http://schemas.microsoft.com/office/drawing/2014/main" val="134107164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082399585"/>
                    </a:ext>
                  </a:extLst>
                </a:gridCol>
              </a:tblGrid>
              <a:tr h="3777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Septiembre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Diciembre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Incremento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Diferencias de puntos porcentuales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86344"/>
                  </a:ext>
                </a:extLst>
              </a:tr>
              <a:tr h="71024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81220"/>
                  </a:ext>
                </a:extLst>
              </a:tr>
              <a:tr h="12251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1.277.507.792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608.631.977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1.545.585.685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1.063.028.559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Más 21 puntos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68702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B774C7E2-DE5B-4741-AB22-5CCDC5342109}"/>
              </a:ext>
            </a:extLst>
          </p:cNvPr>
          <p:cNvSpPr/>
          <p:nvPr/>
        </p:nvSpPr>
        <p:spPr>
          <a:xfrm>
            <a:off x="135467" y="6627486"/>
            <a:ext cx="8440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recursos municipales total del 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F15497-B008-4A6E-A624-D5A5B7F7E53C}"/>
              </a:ext>
            </a:extLst>
          </p:cNvPr>
          <p:cNvSpPr txBox="1"/>
          <p:nvPr/>
        </p:nvSpPr>
        <p:spPr>
          <a:xfrm>
            <a:off x="529829" y="9583161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96737EBD-954F-4476-9621-88C6EF8D5045}"/>
              </a:ext>
            </a:extLst>
          </p:cNvPr>
          <p:cNvGraphicFramePr>
            <a:graphicFrameLocks noGrp="1"/>
          </p:cNvGraphicFramePr>
          <p:nvPr/>
        </p:nvGraphicFramePr>
        <p:xfrm>
          <a:off x="529829" y="7119673"/>
          <a:ext cx="16860704" cy="2402460"/>
        </p:xfrm>
        <a:graphic>
          <a:graphicData uri="http://schemas.openxmlformats.org/drawingml/2006/table">
            <a:tbl>
              <a:tblPr/>
              <a:tblGrid>
                <a:gridCol w="2139103">
                  <a:extLst>
                    <a:ext uri="{9D8B030D-6E8A-4147-A177-3AD203B41FA5}">
                      <a16:colId xmlns:a16="http://schemas.microsoft.com/office/drawing/2014/main" val="689912524"/>
                    </a:ext>
                  </a:extLst>
                </a:gridCol>
                <a:gridCol w="1993949">
                  <a:extLst>
                    <a:ext uri="{9D8B030D-6E8A-4147-A177-3AD203B41FA5}">
                      <a16:colId xmlns:a16="http://schemas.microsoft.com/office/drawing/2014/main" val="146781795"/>
                    </a:ext>
                  </a:extLst>
                </a:gridCol>
                <a:gridCol w="2291894">
                  <a:extLst>
                    <a:ext uri="{9D8B030D-6E8A-4147-A177-3AD203B41FA5}">
                      <a16:colId xmlns:a16="http://schemas.microsoft.com/office/drawing/2014/main" val="1748172299"/>
                    </a:ext>
                  </a:extLst>
                </a:gridCol>
                <a:gridCol w="2268975">
                  <a:extLst>
                    <a:ext uri="{9D8B030D-6E8A-4147-A177-3AD203B41FA5}">
                      <a16:colId xmlns:a16="http://schemas.microsoft.com/office/drawing/2014/main" val="1812438883"/>
                    </a:ext>
                  </a:extLst>
                </a:gridCol>
                <a:gridCol w="2268975">
                  <a:extLst>
                    <a:ext uri="{9D8B030D-6E8A-4147-A177-3AD203B41FA5}">
                      <a16:colId xmlns:a16="http://schemas.microsoft.com/office/drawing/2014/main" val="1921711567"/>
                    </a:ext>
                  </a:extLst>
                </a:gridCol>
                <a:gridCol w="2291894">
                  <a:extLst>
                    <a:ext uri="{9D8B030D-6E8A-4147-A177-3AD203B41FA5}">
                      <a16:colId xmlns:a16="http://schemas.microsoft.com/office/drawing/2014/main" val="2813509839"/>
                    </a:ext>
                  </a:extLst>
                </a:gridCol>
                <a:gridCol w="1726314">
                  <a:extLst>
                    <a:ext uri="{9D8B030D-6E8A-4147-A177-3AD203B41FA5}">
                      <a16:colId xmlns:a16="http://schemas.microsoft.com/office/drawing/2014/main" val="134107164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082399585"/>
                    </a:ext>
                  </a:extLst>
                </a:gridCol>
              </a:tblGrid>
              <a:tr h="3777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Septiembre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Diciembre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Incremento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Diferencias de puntos porcentuales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86344"/>
                  </a:ext>
                </a:extLst>
              </a:tr>
              <a:tr h="71024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81220"/>
                  </a:ext>
                </a:extLst>
              </a:tr>
              <a:tr h="12251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757.291.529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350.302.489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1.033.388.100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722.317.857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Más 24 puntos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68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4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462C93-1154-4059-8672-415D9A763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9086D7-FBE6-46EF-8B6A-440294F12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r" defTabSz="1632753" rtl="0" eaLnBrk="1" latinLnBrk="0" hangingPunct="1">
              <a:defRPr kumimoji="1" sz="4000" b="1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#PorUnQuitoDigno</a:t>
            </a:r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14320" y="3189555"/>
            <a:ext cx="16457772" cy="5192445"/>
          </a:xfrm>
        </p:spPr>
        <p:txBody>
          <a:bodyPr>
            <a:noAutofit/>
          </a:bodyPr>
          <a:lstStyle/>
          <a:p>
            <a:pPr algn="ctr"/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Ejecución Presupuestaria y </a:t>
            </a:r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Cumplimiento de Metas POA,</a:t>
            </a:r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/>
            </a:r>
            <a:b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correspondiente al año fiscal 2021</a:t>
            </a:r>
            <a:b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/>
            </a:r>
            <a:br>
              <a:rPr lang="es-ES_tradnl" altLang="ja-JP" sz="66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s-ES_tradnl" altLang="ja-JP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Recursos Totales por Sectores</a:t>
            </a:r>
            <a:endParaRPr kumimoji="1" lang="ja-JP" alt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8" y="1530013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</a:rPr>
              <a:t>Sector </a:t>
            </a:r>
            <a:r>
              <a:rPr lang="es-MX" sz="3600" dirty="0">
                <a:solidFill>
                  <a:srgbClr val="1B587C"/>
                </a:solidFill>
              </a:rPr>
              <a:t>Cultura</a:t>
            </a:r>
            <a:endParaRPr lang="es-ES" sz="3600" dirty="0">
              <a:solidFill>
                <a:srgbClr val="1B587C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73599" y="9519306"/>
            <a:ext cx="9128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-1648960" y="1639847"/>
          <a:ext cx="11624233" cy="77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67157"/>
              </p:ext>
            </p:extLst>
          </p:nvPr>
        </p:nvGraphicFramePr>
        <p:xfrm>
          <a:off x="8080744" y="3122764"/>
          <a:ext cx="9892461" cy="4225933"/>
        </p:xfrm>
        <a:graphic>
          <a:graphicData uri="http://schemas.openxmlformats.org/drawingml/2006/table">
            <a:tbl>
              <a:tblPr/>
              <a:tblGrid>
                <a:gridCol w="446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6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32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Fundación Teatro Nacional Sucre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3.412.585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3.229.492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32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Fundación Museos de la Ciudad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4.141.669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3.822.112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321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10.070.144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9.206.833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933610"/>
                  </a:ext>
                </a:extLst>
              </a:tr>
              <a:tr h="799321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17.624.398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16.258.436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757920" y="2225264"/>
            <a:ext cx="921528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final de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1767" y="9386681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</p:spTree>
    <p:extLst>
      <p:ext uri="{BB962C8B-B14F-4D97-AF65-F5344CB8AC3E}">
        <p14:creationId xmlns:p14="http://schemas.microsoft.com/office/powerpoint/2010/main" val="4913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411699" y="9392521"/>
            <a:ext cx="804119" cy="547688"/>
          </a:xfrm>
        </p:spPr>
        <p:txBody>
          <a:bodyPr/>
          <a:lstStyle/>
          <a:p>
            <a:fld id="{E6459DFB-86F3-43FA-8567-2EA6E426AE90}" type="slidenum">
              <a:rPr lang="ja-JP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10668001" y="2892819"/>
          <a:ext cx="6928834" cy="2815181"/>
        </p:xfrm>
        <a:graphic>
          <a:graphicData uri="http://schemas.openxmlformats.org/drawingml/2006/table">
            <a:tbl>
              <a:tblPr/>
              <a:tblGrid>
                <a:gridCol w="482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Fundación Teatro Nacional Sucre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Fundación Museos de la Ciudad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del Sector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0668001" y="1999878"/>
            <a:ext cx="692883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2021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635917" y="5725558"/>
            <a:ext cx="652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10" name="Esquina doblada 9"/>
          <p:cNvSpPr/>
          <p:nvPr/>
        </p:nvSpPr>
        <p:spPr>
          <a:xfrm>
            <a:off x="545201" y="2319454"/>
            <a:ext cx="8855474" cy="7796096"/>
          </a:xfrm>
          <a:prstGeom prst="foldedCorner">
            <a:avLst>
              <a:gd name="adj" fmla="val 9333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  <a:endParaRPr lang="es-ES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artísticos culturales por </a:t>
            </a:r>
            <a:r>
              <a:rPr lang="es-ES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fiestas de Quito: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eventos varios.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4.300 trabajadores de la cultura (67% del Registro Único de Artistas y Gestores Culturales).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1.400.283 beneficiarios </a:t>
            </a: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virtuales y presenciales.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artísticos culturales por </a:t>
            </a:r>
            <a:r>
              <a:rPr lang="es-ES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fiestas por fin de año: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de Danza, Artes escénicas, Arte callejero, Teatro físico, Circo contemporáneo, Concierto familiar de música tradicional y autóctona.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109.631 beneficiarios virtuales y presenciales.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Procesos e iniciativas culturales permanentes para fortalecer la gestión cultural en la ruralidad: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334.473 beneficiarios virtuales y presenciales de las parroquias urbanas y rurales.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endParaRPr lang="es-EC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Servicios culturales comunitarios y deportivos: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1.039.663 beneficiarios virtuales y presenciales en el Parque Cumandá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territorio y cultura</a:t>
            </a:r>
          </a:p>
          <a:p>
            <a:pPr marL="1102126" lvl="1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464.275 beneficiarios virtuales y presenciales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AAEB76E-3AE9-455F-AB33-3E969383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08" y="1489142"/>
            <a:ext cx="16457772" cy="54768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</a:t>
            </a:r>
            <a:r>
              <a:rPr lang="es-MX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</a:t>
            </a:r>
            <a:endParaRPr lang="es-ES" sz="360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8179FD6-4A80-4AC0-A2F4-5678D0D455A0}"/>
              </a:ext>
            </a:extLst>
          </p:cNvPr>
          <p:cNvSpPr/>
          <p:nvPr/>
        </p:nvSpPr>
        <p:spPr>
          <a:xfrm>
            <a:off x="11070847" y="6682522"/>
            <a:ext cx="652598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3.959.794  beneficiarios </a:t>
            </a:r>
          </a:p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virtuales y presenciales</a:t>
            </a:r>
          </a:p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accedieron a eventos culturales, </a:t>
            </a:r>
          </a:p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permiten fomentar y proteger </a:t>
            </a:r>
          </a:p>
          <a:p>
            <a:pPr algn="r"/>
            <a:r>
              <a:rPr lang="es-EC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diversidad cultural.</a:t>
            </a:r>
            <a:endParaRPr lang="es-ES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Personalizado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C00000"/>
      </a:accent2>
      <a:accent3>
        <a:srgbClr val="1B587C"/>
      </a:accent3>
      <a:accent4>
        <a:srgbClr val="C00000"/>
      </a:accent4>
      <a:accent5>
        <a:srgbClr val="002060"/>
      </a:accent5>
      <a:accent6>
        <a:srgbClr val="1B587C"/>
      </a:accent6>
      <a:hlink>
        <a:srgbClr val="C00000"/>
      </a:hlink>
      <a:folHlink>
        <a:srgbClr val="1B587C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21156</TotalTime>
  <Words>8495</Words>
  <Application>Microsoft Office PowerPoint</Application>
  <PresentationFormat>Personalizado</PresentationFormat>
  <Paragraphs>1712</Paragraphs>
  <Slides>59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74" baseType="lpstr">
      <vt:lpstr>ＭＳ Ｐゴシック</vt:lpstr>
      <vt:lpstr>Arial</vt:lpstr>
      <vt:lpstr>Arial Black</vt:lpstr>
      <vt:lpstr>Arial Narrow</vt:lpstr>
      <vt:lpstr>Calibri</vt:lpstr>
      <vt:lpstr>Calibri Light</vt:lpstr>
      <vt:lpstr>Open Sans</vt:lpstr>
      <vt:lpstr>Open Sans Light</vt:lpstr>
      <vt:lpstr>Route 159 Light</vt:lpstr>
      <vt:lpstr>Route 159 SemiBold</vt:lpstr>
      <vt:lpstr>Route 159 UltraLight</vt:lpstr>
      <vt:lpstr>Spica Neue</vt:lpstr>
      <vt:lpstr>Spica Neue Light</vt:lpstr>
      <vt:lpstr>Wingdings</vt:lpstr>
      <vt:lpstr>Vega - Header</vt:lpstr>
      <vt:lpstr>Presentación de PowerPoint</vt:lpstr>
      <vt:lpstr>Art. 266.-</vt:lpstr>
      <vt:lpstr>Ejecución Presupuestaria y Cumplimiento de Metas POA, correspondiente al año fiscal 2021  Recursos Totales</vt:lpstr>
      <vt:lpstr>Presentación de PowerPoint</vt:lpstr>
      <vt:lpstr>Presentación de PowerPoint</vt:lpstr>
      <vt:lpstr>Presentación de PowerPoint</vt:lpstr>
      <vt:lpstr>Ejecución Presupuestaria y Cumplimiento de Metas POA, correspondiente al año fiscal 2021  Recursos Totales por Sectores</vt:lpstr>
      <vt:lpstr>Sector Cultura</vt:lpstr>
      <vt:lpstr>Sector Cultura</vt:lpstr>
      <vt:lpstr>Coordinación de Alcaldía y Secretaría del Concejo</vt:lpstr>
      <vt:lpstr>Coordinación de Alcaldía y Secretaria del Concejo</vt:lpstr>
      <vt:lpstr>Sector Comunicación </vt:lpstr>
      <vt:lpstr>Sector Comunicación</vt:lpstr>
      <vt:lpstr>Agencia Metropolitana de Control</vt:lpstr>
      <vt:lpstr>Agencia Metropolitana de Control</vt:lpstr>
      <vt:lpstr>Coordinación Territorial y Participación Ciudadana</vt:lpstr>
      <vt:lpstr>Coordinación Territorial y Participación Ciudadana</vt:lpstr>
      <vt:lpstr>Sector Desarrollo Productivo y Competitividad</vt:lpstr>
      <vt:lpstr>Sector Desarrollo Productivo y Competitividad</vt:lpstr>
      <vt:lpstr>Sector Planificación</vt:lpstr>
      <vt:lpstr>Sector Planificación</vt:lpstr>
      <vt:lpstr>Sector Administración General</vt:lpstr>
      <vt:lpstr>Sector Administración General </vt:lpstr>
      <vt:lpstr>Sector Ambiente</vt:lpstr>
      <vt:lpstr>Sector Ambiente</vt:lpstr>
      <vt:lpstr>Agencia de Coordinación Distrital de Comercio</vt:lpstr>
      <vt:lpstr>Agencia de Coordinación Distrital de Comercio</vt:lpstr>
      <vt:lpstr>Sector Educación, Recreación y Deporte</vt:lpstr>
      <vt:lpstr>Sector Educación, Recreación y Deporte</vt:lpstr>
      <vt:lpstr>Sector Territorio Hábitat y Vivienda</vt:lpstr>
      <vt:lpstr>Sector Territorio Hábitat y Vivienda</vt:lpstr>
      <vt:lpstr>Sector Inclusión Social</vt:lpstr>
      <vt:lpstr>Sector Inclusión Social</vt:lpstr>
      <vt:lpstr>Sector Salud</vt:lpstr>
      <vt:lpstr>Sector Salud</vt:lpstr>
      <vt:lpstr>Sector Movilidad</vt:lpstr>
      <vt:lpstr>Sector Movilidad</vt:lpstr>
      <vt:lpstr>Sector Seguridad y Gobernabilidad</vt:lpstr>
      <vt:lpstr>Sector Seguridad y Gobernabilidad</vt:lpstr>
      <vt:lpstr>Prioridades de Inversión, correspondiente al año fiscal 2022</vt:lpstr>
      <vt:lpstr>PRESUPUESTO 2022</vt:lpstr>
      <vt:lpstr>PRESUPUESTO DE INVERSIÓN</vt:lpstr>
      <vt:lpstr>Presentación de PowerPoint</vt:lpstr>
      <vt:lpstr>PRESUPUESTO DE INVERSIÓN</vt:lpstr>
      <vt:lpstr>Presentación de PowerPoint</vt:lpstr>
      <vt:lpstr>PRESUPUESTO DE INVERSIÓN</vt:lpstr>
      <vt:lpstr>Presentación de PowerPoint</vt:lpstr>
      <vt:lpstr>Presentación de PowerPoint</vt:lpstr>
      <vt:lpstr>Presentación de PowerPoint</vt:lpstr>
      <vt:lpstr>Presentación de PowerPoint</vt:lpstr>
      <vt:lpstr>PRESUPUESTO DE INVERSIÓN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DE INVERSIÓN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Nadia Raquel Ruiz Maldonado</cp:lastModifiedBy>
  <cp:revision>887</cp:revision>
  <cp:lastPrinted>2022-01-31T18:42:45Z</cp:lastPrinted>
  <dcterms:created xsi:type="dcterms:W3CDTF">2015-09-05T11:42:45Z</dcterms:created>
  <dcterms:modified xsi:type="dcterms:W3CDTF">2022-01-31T19:07:07Z</dcterms:modified>
</cp:coreProperties>
</file>