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3" r:id="rId2"/>
    <p:sldId id="300" r:id="rId3"/>
    <p:sldId id="301" r:id="rId4"/>
    <p:sldId id="256" r:id="rId5"/>
    <p:sldId id="258" r:id="rId6"/>
    <p:sldId id="275" r:id="rId7"/>
    <p:sldId id="257" r:id="rId8"/>
    <p:sldId id="261" r:id="rId9"/>
    <p:sldId id="264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287" r:id="rId22"/>
  </p:sldIdLst>
  <p:sldSz cx="12192000" cy="6858000"/>
  <p:notesSz cx="6819900" cy="9918700"/>
  <p:defaultTextStyle>
    <a:defPPr>
      <a:defRPr lang="es-EC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CDCD"/>
    <a:srgbClr val="C0C0C0"/>
    <a:srgbClr val="A9A9A9"/>
    <a:srgbClr val="B0B0B0"/>
    <a:srgbClr val="B8B8B8"/>
    <a:srgbClr val="8C8C8C"/>
    <a:srgbClr val="9FB7E1"/>
    <a:srgbClr val="7FB0DD"/>
    <a:srgbClr val="64A0D6"/>
    <a:srgbClr val="A7BC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fnunez\AppData\Local\Microsoft\Windows\INetCache\Content.Outlook\GFL0QA0H\comparativo%20ingresos%20a&#241;o%20presente%20y%20anterior%202017%20-%202020%20para%20ag%20tributario%20y%20no%20tributari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fnunez\AppData\Local\Microsoft\Windows\INetCache\Content.Outlook\GFL0QA0H\comparativo%20ingresos%20a&#241;o%20presente%20y%20anterior%202017%20-%202020%20para%20ag%20tributario%20y%20no%20tributari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uly\Documents\MUNICIPIO\2020\POA%202021\ASAMBLEA%20DE%20QUITO\PRESUPUESTO%20%202021%2020102020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uly\Documents\MUNICIPIO\2020\POA%202021\ASAMBLEA%20DE%20QUITO\PRESUPUESTO%20%202021%20201020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'PROY PRES (2)'!$B$4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E38-4A08-99A0-D6FB1666A27B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E38-4A08-99A0-D6FB1666A27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E38-4A08-99A0-D6FB1666A2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'PROY PRES (2)'!$A$5:$A$8</c:f>
              <c:strCache>
                <c:ptCount val="4"/>
                <c:pt idx="0">
                  <c:v>2019 Recaudado</c:v>
                </c:pt>
                <c:pt idx="1">
                  <c:v>2020 Aprobado</c:v>
                </c:pt>
                <c:pt idx="2">
                  <c:v>2020 Reforma Presupuestaria</c:v>
                </c:pt>
                <c:pt idx="3">
                  <c:v>2021 Proforma Presupuestaria</c:v>
                </c:pt>
              </c:strCache>
            </c:strRef>
          </c:cat>
          <c:val>
            <c:numRef>
              <c:f>'PROY PRES (2)'!$B$5:$B$8</c:f>
              <c:numCache>
                <c:formatCode>_(* #,##0.00_);_(* \(#,##0.00\);_(* "-"??_);_(@_)</c:formatCode>
                <c:ptCount val="4"/>
                <c:pt idx="0" formatCode="#,##0.00">
                  <c:v>667331602.69999981</c:v>
                </c:pt>
                <c:pt idx="1">
                  <c:v>757330687.87000024</c:v>
                </c:pt>
                <c:pt idx="2" formatCode="#,##0.00">
                  <c:v>612721032.29999995</c:v>
                </c:pt>
                <c:pt idx="3" formatCode="#,##0.00">
                  <c:v>456803639.01999998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E38-4A08-99A0-D6FB1666A27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1899843760"/>
        <c:axId val="-1899849200"/>
      </c:barChart>
      <c:catAx>
        <c:axId val="-189984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1899849200"/>
        <c:crosses val="autoZero"/>
        <c:auto val="1"/>
        <c:lblAlgn val="ctr"/>
        <c:lblOffset val="100"/>
        <c:noMultiLvlLbl val="0"/>
      </c:catAx>
      <c:valAx>
        <c:axId val="-1899849200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crossAx val="-189984376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2922173274596183E-2"/>
                <c:y val="0.36689977830441095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ysClr val="windowText" lastClr="000000"/>
          </a:solidFill>
        </a:defRPr>
      </a:pPr>
      <a:endParaRPr lang="es-ES"/>
    </a:p>
  </c:txPr>
  <c:externalData r:id="rId3">
    <c:autoUpdate val="0"/>
  </c:externalData>
  <c:extLst xmlns:c16r2="http://schemas.microsoft.com/office/drawing/2015/06/chart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ivotFmts>
      <c:pivotFmt>
        <c:idx val="0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'PROY PRES (3)'!$B$4</c:f>
              <c:strCache>
                <c:ptCount val="1"/>
                <c:pt idx="0">
                  <c:v>NO TRIBUTARIO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399,47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BB4-49F2-AD66-14EA67E089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'PROY PRES (3)'!$A$5:$A$8</c:f>
              <c:strCache>
                <c:ptCount val="4"/>
                <c:pt idx="0">
                  <c:v>2019 Recaudado</c:v>
                </c:pt>
                <c:pt idx="1">
                  <c:v>2020 Aprobado</c:v>
                </c:pt>
                <c:pt idx="2">
                  <c:v>2020 Reforma Presupuestaria</c:v>
                </c:pt>
                <c:pt idx="3">
                  <c:v>2021 Proforma Presupuestaria</c:v>
                </c:pt>
              </c:strCache>
            </c:strRef>
          </c:cat>
          <c:val>
            <c:numRef>
              <c:f>'PROY PRES (3)'!$B$5:$B$8</c:f>
              <c:numCache>
                <c:formatCode>_(* #,##0.00_);_(* \(#,##0.00\);_(* "-"??_);_(@_)</c:formatCode>
                <c:ptCount val="4"/>
                <c:pt idx="0" formatCode="#,##0.00">
                  <c:v>399475223.71999991</c:v>
                </c:pt>
                <c:pt idx="1">
                  <c:v>481172687.87</c:v>
                </c:pt>
                <c:pt idx="2">
                  <c:v>390904533.19999999</c:v>
                </c:pt>
                <c:pt idx="3" formatCode="#,##0.00">
                  <c:v>287011759.64999998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BB4-49F2-AD66-14EA67E08904}"/>
            </c:ext>
          </c:extLst>
        </c:ser>
        <c:ser>
          <c:idx val="0"/>
          <c:order val="1"/>
          <c:tx>
            <c:strRef>
              <c:f>'PROY PRES (3)'!$C$4</c:f>
              <c:strCache>
                <c:ptCount val="1"/>
                <c:pt idx="0">
                  <c:v>TRIBUTARIO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'PROY PRES (3)'!$A$5:$A$8</c:f>
              <c:strCache>
                <c:ptCount val="4"/>
                <c:pt idx="0">
                  <c:v>2019 Recaudado</c:v>
                </c:pt>
                <c:pt idx="1">
                  <c:v>2020 Aprobado</c:v>
                </c:pt>
                <c:pt idx="2">
                  <c:v>2020 Reforma Presupuestaria</c:v>
                </c:pt>
                <c:pt idx="3">
                  <c:v>2021 Proforma Presupuestaria</c:v>
                </c:pt>
              </c:strCache>
            </c:strRef>
          </c:cat>
          <c:val>
            <c:numRef>
              <c:f>'PROY PRES (3)'!$C$5:$C$8</c:f>
              <c:numCache>
                <c:formatCode>_(* #,##0.00_);_(* \(#,##0.00\);_(* "-"??_);_(@_)</c:formatCode>
                <c:ptCount val="4"/>
                <c:pt idx="0" formatCode="#,##0.00">
                  <c:v>267856378.97999993</c:v>
                </c:pt>
                <c:pt idx="1">
                  <c:v>276158000</c:v>
                </c:pt>
                <c:pt idx="2">
                  <c:v>221816499.09999999</c:v>
                </c:pt>
                <c:pt idx="3" formatCode="#,##0.00">
                  <c:v>169791879.37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BB4-49F2-AD66-14EA67E0890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-1899841040"/>
        <c:axId val="-1899843216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'PROY PRES (3)'!$D$4</c15:sqref>
                        </c15:formulaRef>
                      </c:ext>
                    </c:extLst>
                    <c:strCache>
                      <c:ptCount val="1"/>
                      <c:pt idx="0">
                        <c:v>Total general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'PROY PRES (3)'!$A$5:$A$8</c15:sqref>
                        </c15:formulaRef>
                      </c:ext>
                    </c:extLst>
                    <c:strCache>
                      <c:ptCount val="4"/>
                      <c:pt idx="0">
                        <c:v>2019 Recaudado</c:v>
                      </c:pt>
                      <c:pt idx="1">
                        <c:v>2020 Aprobado</c:v>
                      </c:pt>
                      <c:pt idx="2">
                        <c:v>2020 Reforma Presupuestaria</c:v>
                      </c:pt>
                      <c:pt idx="3">
                        <c:v>2021 Proforma Presupuestaria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'PROY PRES (3)'!$D$5:$D$8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4"/>
                      <c:pt idx="0" formatCode="#,##0.00">
                        <c:v>667331602.69999981</c:v>
                      </c:pt>
                      <c:pt idx="1">
                        <c:v>757330687.87000024</c:v>
                      </c:pt>
                      <c:pt idx="2">
                        <c:v>612721032.29999995</c:v>
                      </c:pt>
                      <c:pt idx="3" formatCode="#,##0.00">
                        <c:v>456803639.01999998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2-BBB4-49F2-AD66-14EA67E08904}"/>
                  </c:ext>
                </c:extLst>
              </c15:ser>
            </c15:filteredBarSeries>
          </c:ext>
        </c:extLst>
      </c:barChart>
      <c:catAx>
        <c:axId val="-189984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1899843216"/>
        <c:crosses val="autoZero"/>
        <c:auto val="1"/>
        <c:lblAlgn val="ctr"/>
        <c:lblOffset val="100"/>
        <c:noMultiLvlLbl val="0"/>
      </c:catAx>
      <c:valAx>
        <c:axId val="-1899843216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-1899841040"/>
        <c:crosses val="autoZero"/>
        <c:crossBetween val="between"/>
        <c:dispUnits>
          <c:builtInUnit val="m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ysClr val="windowText" lastClr="000000"/>
          </a:solidFill>
        </a:defRPr>
      </a:pPr>
      <a:endParaRPr lang="es-ES"/>
    </a:p>
  </c:txPr>
  <c:externalData r:id="rId3">
    <c:autoUpdate val="0"/>
  </c:externalData>
  <c:extLst xmlns:c16r2="http://schemas.microsoft.com/office/drawing/2015/06/chart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40"/>
      <c:rotY val="254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956698362921068E-2"/>
          <c:y val="0"/>
          <c:w val="0.71007702714822107"/>
          <c:h val="1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0.11124521946658042"/>
                  <c:y val="0.1074059348601762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25368402540724"/>
                      <c:h val="0.1711611549067444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20813140543855729"/>
                  <c:y val="6.9465111612641725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6416229221347335E-2"/>
                  <c:y val="-0.2989242490522018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INGRESOS!$B$21:$B$23</c:f>
              <c:strCache>
                <c:ptCount val="3"/>
                <c:pt idx="0">
                  <c:v>Financiamiento Metro de Quito</c:v>
                </c:pt>
                <c:pt idx="1">
                  <c:v>Recursos Municipales</c:v>
                </c:pt>
                <c:pt idx="2">
                  <c:v>Asignación del Gobierno</c:v>
                </c:pt>
              </c:strCache>
            </c:strRef>
          </c:cat>
          <c:val>
            <c:numRef>
              <c:f>INGRESOS!$C$21:$C$23</c:f>
              <c:numCache>
                <c:formatCode>_(* #,##0.00_);_(* \(#,##0.00\);_(* "-"??_);_(@_)</c:formatCode>
                <c:ptCount val="3"/>
                <c:pt idx="0">
                  <c:v>185.57558659</c:v>
                </c:pt>
                <c:pt idx="1">
                  <c:v>220.12513903000001</c:v>
                </c:pt>
                <c:pt idx="2">
                  <c:v>236.67850000999999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833274438881458E-2"/>
          <c:y val="0.10318417433002802"/>
          <c:w val="0.87693950832244272"/>
          <c:h val="0.83431588027478887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7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accent1">
                    <a:lumMod val="75000"/>
                  </a:schemeClr>
                </a:solidFill>
              </a:ln>
              <a:effectLst/>
              <a:sp3d contourW="25400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explosion val="1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accent1">
                    <a:lumMod val="75000"/>
                  </a:schemeClr>
                </a:solidFill>
              </a:ln>
              <a:effectLst/>
              <a:sp3d contourW="25400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6497415108763341"/>
                  <c:y val="9.7305201319951282E-2"/>
                </c:manualLayout>
              </c:layout>
              <c:tx>
                <c:rich>
                  <a:bodyPr/>
                  <a:lstStyle/>
                  <a:p>
                    <a:fld id="{60687E35-8332-4B95-BD53-58554C00087C}" type="CATEGORYNAME">
                      <a:rPr lang="en-US" sz="1400"/>
                      <a:pPr/>
                      <a:t>[NOMBRE DE CATEGORÍA]</a:t>
                    </a:fld>
                    <a:endParaRPr lang="en-US" sz="1400" baseline="0"/>
                  </a:p>
                  <a:p>
                    <a:r>
                      <a:rPr lang="en-US" sz="1400" baseline="0"/>
                      <a:t>$</a:t>
                    </a:r>
                    <a:fld id="{CFC7B92E-1F40-45CC-8F6E-E65B721D5FF5}" type="VALUE">
                      <a:rPr lang="en-US" sz="1400" baseline="0"/>
                      <a:pPr/>
                      <a:t>[VALOR]</a:t>
                    </a:fld>
                    <a:endParaRPr lang="en-US" sz="1400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6704884431982106"/>
                  <c:y val="-0.30620401000302"/>
                </c:manualLayout>
              </c:layout>
              <c:tx>
                <c:rich>
                  <a:bodyPr/>
                  <a:lstStyle/>
                  <a:p>
                    <a:fld id="{B71E66E2-7DCA-4CA3-973C-6931D7F08C42}" type="CATEGORYNAME">
                      <a:rPr lang="en-US" sz="1400"/>
                      <a:pPr/>
                      <a:t>[NOMBRE DE CATEGORÍA]</a:t>
                    </a:fld>
                    <a:endParaRPr lang="en-US" sz="1400" baseline="0"/>
                  </a:p>
                  <a:p>
                    <a:r>
                      <a:rPr lang="en-US" sz="1400" baseline="0"/>
                      <a:t>$</a:t>
                    </a:r>
                    <a:fld id="{D11484E0-F8FD-4A0F-AB3C-E7C368096FA8}" type="VALUE">
                      <a:rPr lang="en-US" sz="1400" baseline="0"/>
                      <a:pPr/>
                      <a:t>[VALOR]</a:t>
                    </a:fld>
                    <a:endParaRPr lang="en-US" sz="1400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26278785872295041"/>
                  <c:y val="4.466644902400078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D641FDE-FCBE-43E2-8A99-BF467D849815}" type="CATEGORYNAME">
                      <a:rPr lang="en-US" sz="1400"/>
                      <a:pPr>
                        <a:defRPr sz="1400" b="1"/>
                      </a:pPr>
                      <a:t>[NOMBRE DE CATEGORÍA]</a:t>
                    </a:fld>
                    <a:endParaRPr lang="en-US" sz="1400" baseline="0"/>
                  </a:p>
                  <a:p>
                    <a:pPr>
                      <a:defRPr sz="1400" b="1"/>
                    </a:pPr>
                    <a:r>
                      <a:rPr lang="en-US" sz="1400" baseline="0"/>
                      <a:t>$</a:t>
                    </a:r>
                    <a:fld id="{E75303F4-3DE7-4921-8717-1F641FBBD0FA}" type="VALUE">
                      <a:rPr lang="en-US" sz="1400" baseline="0"/>
                      <a:pPr>
                        <a:defRPr sz="1400" b="1"/>
                      </a:pPr>
                      <a:t>[VALOR]</a:t>
                    </a:fld>
                    <a:endParaRPr lang="en-US" sz="140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0302872226934"/>
                      <c:h val="0.21266756034123496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SECTORES!$B$32:$B$34</c:f>
              <c:strCache>
                <c:ptCount val="3"/>
                <c:pt idx="0">
                  <c:v>Inversión </c:v>
                </c:pt>
                <c:pt idx="1">
                  <c:v>Inversión METRO</c:v>
                </c:pt>
                <c:pt idx="2">
                  <c:v>Fortalecimiento Institucional</c:v>
                </c:pt>
              </c:strCache>
            </c:strRef>
          </c:cat>
          <c:val>
            <c:numRef>
              <c:f>SECTORES!$C$32:$C$34</c:f>
              <c:numCache>
                <c:formatCode>_ * #,##0.0_ ;_ * \-#,##0.0_ ;_ * "-"??_ ;_ @_ </c:formatCode>
                <c:ptCount val="3"/>
                <c:pt idx="0">
                  <c:v>185.6</c:v>
                </c:pt>
                <c:pt idx="1">
                  <c:v>185.6</c:v>
                </c:pt>
                <c:pt idx="2">
                  <c:v>271.2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'Resumen 1'!$D$4</c:f>
              <c:strCache>
                <c:ptCount val="1"/>
                <c:pt idx="0">
                  <c:v>PRESUPUESTO INICIAL 2020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'Resumen 1'!$D$5:$D$21</c:f>
              <c:numCache>
                <c:formatCode>_(* #,##0.00_);_(* \(#,##0.00\);_(* "-"??_);_(@_)</c:formatCode>
                <c:ptCount val="1"/>
                <c:pt idx="0">
                  <c:v>475595474.84999996</c:v>
                </c:pt>
              </c:numCache>
            </c:numRef>
          </c:val>
        </c:ser>
        <c:ser>
          <c:idx val="2"/>
          <c:order val="1"/>
          <c:tx>
            <c:strRef>
              <c:f>'Resumen 1'!$F$4</c:f>
              <c:strCache>
                <c:ptCount val="1"/>
                <c:pt idx="0">
                  <c:v>REFORMA 2020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'Resumen 1'!$F$5:$F$21</c:f>
              <c:numCache>
                <c:formatCode>_(* #,##0.00_);_(* \(#,##0.00\);_(* "-"??_);_(@_)</c:formatCode>
                <c:ptCount val="1"/>
                <c:pt idx="0">
                  <c:v>360113302.42432004</c:v>
                </c:pt>
              </c:numCache>
            </c:numRef>
          </c:val>
        </c:ser>
        <c:ser>
          <c:idx val="3"/>
          <c:order val="2"/>
          <c:tx>
            <c:strRef>
              <c:f>'Resumen 1'!$G$4</c:f>
              <c:strCache>
                <c:ptCount val="1"/>
                <c:pt idx="0">
                  <c:v>PROFORMA 2021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'Resumen 1'!$G$5:$G$21</c:f>
              <c:numCache>
                <c:formatCode>_(* #,##0.00_);_(* \(#,##0.00\);_(* "-"??_);_(@_)</c:formatCode>
                <c:ptCount val="1"/>
                <c:pt idx="0">
                  <c:v>185613147.06694624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1899842128"/>
        <c:axId val="-1899854640"/>
      </c:barChart>
      <c:catAx>
        <c:axId val="-1899842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899854640"/>
        <c:crosses val="autoZero"/>
        <c:auto val="1"/>
        <c:lblAlgn val="ctr"/>
        <c:lblOffset val="100"/>
        <c:noMultiLvlLbl val="0"/>
      </c:catAx>
      <c:valAx>
        <c:axId val="-1899854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1899842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477EA-BBE7-4B9E-8F7F-E44A85B67EAC}" type="datetimeFigureOut">
              <a:rPr lang="es-EC" smtClean="0"/>
              <a:pPr/>
              <a:t>28/10/2020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2625" y="4773613"/>
            <a:ext cx="5454650" cy="39052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623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439AB-E711-4BB6-9CDB-C27EDD14F4AB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69183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28660-D6F0-4CD3-8616-A1B8B018DC85}" type="slidenum">
              <a:rPr lang="es-EC" smtClean="0"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12660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28660-D6F0-4CD3-8616-A1B8B018DC85}" type="slidenum">
              <a:rPr lang="es-EC" smtClean="0"/>
              <a:t>14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94753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28660-D6F0-4CD3-8616-A1B8B018DC85}" type="slidenum">
              <a:rPr lang="es-EC" smtClean="0"/>
              <a:t>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95380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28660-D6F0-4CD3-8616-A1B8B018DC85}" type="slidenum">
              <a:rPr lang="es-EC" smtClean="0"/>
              <a:t>16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9720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28660-D6F0-4CD3-8616-A1B8B018DC85}" type="slidenum">
              <a:rPr lang="es-EC" smtClean="0"/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42976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28660-D6F0-4CD3-8616-A1B8B018DC85}" type="slidenum">
              <a:rPr lang="es-EC" smtClean="0"/>
              <a:t>18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95918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28660-D6F0-4CD3-8616-A1B8B018DC85}" type="slidenum">
              <a:rPr lang="es-EC" smtClean="0"/>
              <a:t>19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50722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28660-D6F0-4CD3-8616-A1B8B018DC85}" type="slidenum">
              <a:rPr lang="es-EC" smtClean="0"/>
              <a:t>20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20788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0507D-E5A4-4466-9F1C-55995F43A452}" type="datetimeFigureOut">
              <a:rPr lang="es-EC"/>
              <a:pPr>
                <a:defRPr/>
              </a:pPr>
              <a:t>28/10/2020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11119-44DD-44FA-B7EA-7B915F5DFF13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07563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93B28-A467-4672-B64C-5B0D7D8166C9}" type="datetimeFigureOut">
              <a:rPr lang="es-EC"/>
              <a:pPr>
                <a:defRPr/>
              </a:pPr>
              <a:t>28/10/2020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9A5E4-AE86-4846-8E45-9A9FBA9294D0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21261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321BA-C616-4B99-B131-8146047BFC87}" type="datetimeFigureOut">
              <a:rPr lang="es-EC"/>
              <a:pPr>
                <a:defRPr/>
              </a:pPr>
              <a:t>28/10/2020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A0801-40D4-4580-8CEC-5F9C5D85B264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03939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22592-94FD-40FC-882F-13363FA0FF4E}" type="datetimeFigureOut">
              <a:rPr lang="es-EC"/>
              <a:pPr>
                <a:defRPr/>
              </a:pPr>
              <a:t>28/10/2020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773F6-8E91-46A8-84BF-0AA24A7DD9B5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62196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0A841-66C3-44CC-8E91-61DCD5746D28}" type="datetimeFigureOut">
              <a:rPr lang="es-EC"/>
              <a:pPr>
                <a:defRPr/>
              </a:pPr>
              <a:t>28/10/2020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0956B-C7F6-408F-917E-AE6196760ED3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4763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4A753-16CB-4051-A7BA-86494F016F2C}" type="datetimeFigureOut">
              <a:rPr lang="es-EC"/>
              <a:pPr>
                <a:defRPr/>
              </a:pPr>
              <a:t>28/10/2020</a:t>
            </a:fld>
            <a:endParaRPr lang="es-EC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CC7B3-E0A3-41AC-AED3-694C683E8859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99367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D00BA-1F83-445B-9157-0F65091957A3}" type="datetimeFigureOut">
              <a:rPr lang="es-EC"/>
              <a:pPr>
                <a:defRPr/>
              </a:pPr>
              <a:t>28/10/2020</a:t>
            </a:fld>
            <a:endParaRPr lang="es-EC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209CC-8595-46FF-B514-BFFB3A47FAF7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9795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54809-D7EA-4E6A-9C15-FEF6C3FEF527}" type="datetimeFigureOut">
              <a:rPr lang="es-EC"/>
              <a:pPr>
                <a:defRPr/>
              </a:pPr>
              <a:t>28/10/2020</a:t>
            </a:fld>
            <a:endParaRPr lang="es-EC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41A0D-8015-4822-8B66-B13F0A0A829E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56055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79E13-176A-48C4-ADE5-AE4D2E4727C7}" type="datetimeFigureOut">
              <a:rPr lang="es-EC"/>
              <a:pPr>
                <a:defRPr/>
              </a:pPr>
              <a:t>28/10/2020</a:t>
            </a:fld>
            <a:endParaRPr lang="es-EC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E8114-116F-49C3-8188-D8C4D9BC0B7C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13664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45343-9E6C-4709-8B44-796FEB066D9E}" type="datetimeFigureOut">
              <a:rPr lang="es-EC"/>
              <a:pPr>
                <a:defRPr/>
              </a:pPr>
              <a:t>28/10/2020</a:t>
            </a:fld>
            <a:endParaRPr lang="es-EC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5FF6A-5723-4EB8-927A-19D17CF39B2A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49969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D252A-260E-43C0-94B8-4324342ACA3F}" type="datetimeFigureOut">
              <a:rPr lang="es-EC"/>
              <a:pPr>
                <a:defRPr/>
              </a:pPr>
              <a:t>28/10/2020</a:t>
            </a:fld>
            <a:endParaRPr lang="es-EC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07696-3F96-4C54-905F-C261F062E268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65855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C" smtClean="0"/>
              <a:t>Haga clic para modificar el estilo de título del patrón</a:t>
            </a:r>
            <a:endParaRPr lang="es-EC" altLang="es-EC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C" smtClean="0"/>
              <a:t>Editar el estilo de texto del patrón</a:t>
            </a:r>
          </a:p>
          <a:p>
            <a:pPr lvl="1"/>
            <a:r>
              <a:rPr lang="es-ES" altLang="es-EC" smtClean="0"/>
              <a:t>Segundo nivel</a:t>
            </a:r>
          </a:p>
          <a:p>
            <a:pPr lvl="2"/>
            <a:r>
              <a:rPr lang="es-ES" altLang="es-EC" smtClean="0"/>
              <a:t>Tercer nivel</a:t>
            </a:r>
          </a:p>
          <a:p>
            <a:pPr lvl="3"/>
            <a:r>
              <a:rPr lang="es-ES" altLang="es-EC" smtClean="0"/>
              <a:t>Cuarto nivel</a:t>
            </a:r>
          </a:p>
          <a:p>
            <a:pPr lvl="4"/>
            <a:r>
              <a:rPr lang="es-ES" altLang="es-EC" smtClean="0"/>
              <a:t>Quinto nivel</a:t>
            </a:r>
            <a:endParaRPr lang="es-EC" altLang="es-EC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9393A3-F52B-44FB-9940-9218A8971B9D}" type="datetimeFigureOut">
              <a:rPr lang="es-EC"/>
              <a:pPr>
                <a:defRPr/>
              </a:pPr>
              <a:t>28/10/2020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30CF46-CC06-4DD8-BD9D-B260E7070066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158240" y="1252048"/>
            <a:ext cx="97835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5400" b="1" dirty="0">
                <a:solidFill>
                  <a:srgbClr val="0070C0"/>
                </a:solidFill>
              </a:rPr>
              <a:t>MUNICIPIO DEL DISTRITO METROPOLITANO DE QUITO</a:t>
            </a:r>
          </a:p>
          <a:p>
            <a:pPr algn="ctr"/>
            <a:endParaRPr lang="es-ES_tradnl" sz="4000" b="1" dirty="0" smtClean="0">
              <a:solidFill>
                <a:srgbClr val="0070C0"/>
              </a:solidFill>
            </a:endParaRPr>
          </a:p>
          <a:p>
            <a:pPr algn="ctr"/>
            <a:r>
              <a:rPr lang="es-ES_tradnl" sz="3200" b="1" dirty="0" smtClean="0">
                <a:solidFill>
                  <a:srgbClr val="0070C0"/>
                </a:solidFill>
              </a:rPr>
              <a:t>ANTEPROYECTO DEL PRESUPUESTO GENERAL Y PRIORIDADES DE INVERSIÓN 2021</a:t>
            </a:r>
          </a:p>
          <a:p>
            <a:pPr algn="ctr"/>
            <a:endParaRPr lang="es-ES_tradnl" sz="3200" b="1" dirty="0" smtClean="0">
              <a:solidFill>
                <a:srgbClr val="0070C0"/>
              </a:solidFill>
            </a:endParaRPr>
          </a:p>
          <a:p>
            <a:pPr algn="ctr"/>
            <a:r>
              <a:rPr lang="es-ES_tradnl" sz="3200" b="1" dirty="0" smtClean="0">
                <a:solidFill>
                  <a:srgbClr val="0070C0"/>
                </a:solidFill>
              </a:rPr>
              <a:t>ASAMBLEA </a:t>
            </a:r>
            <a:r>
              <a:rPr lang="es-ES_tradnl" sz="3200" b="1" dirty="0">
                <a:solidFill>
                  <a:srgbClr val="0070C0"/>
                </a:solidFill>
              </a:rPr>
              <a:t>DEL DISTRITO METROPOLITANO DE QUITO</a:t>
            </a:r>
          </a:p>
          <a:p>
            <a:pPr algn="ctr"/>
            <a:endParaRPr lang="es-ES_tradnl" sz="24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35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12074" y="1369935"/>
            <a:ext cx="10256520" cy="65389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s-EC" sz="7200" dirty="0" smtClean="0">
                <a:latin typeface="+mj-lt"/>
              </a:rPr>
              <a:t>En </a:t>
            </a:r>
            <a:r>
              <a:rPr lang="es-EC" sz="7200" dirty="0">
                <a:latin typeface="+mj-lt"/>
              </a:rPr>
              <a:t>cumplimiento al TÍTULO II DEL SISTEMA METROPOLITANO DE PARTICIPACIÓN CIUDADANA Y CONTROL SOCIAL del Código Municipal </a:t>
            </a:r>
            <a:r>
              <a:rPr lang="es-EC" sz="7200" dirty="0" smtClean="0">
                <a:latin typeface="+mj-lt"/>
              </a:rPr>
              <a:t>se </a:t>
            </a:r>
            <a:r>
              <a:rPr lang="es-EC" sz="7200" dirty="0">
                <a:latin typeface="+mj-lt"/>
              </a:rPr>
              <a:t>establece el monto de </a:t>
            </a:r>
            <a:r>
              <a:rPr lang="es-EC" sz="7200" dirty="0" smtClean="0">
                <a:latin typeface="+mj-lt"/>
              </a:rPr>
              <a:t>presupuestos participativos, que corresponda al menos al 60 % </a:t>
            </a:r>
            <a:r>
              <a:rPr lang="es-EC" sz="7200" dirty="0">
                <a:latin typeface="+mj-lt"/>
              </a:rPr>
              <a:t>del presupuesto zonal de </a:t>
            </a:r>
            <a:r>
              <a:rPr lang="es-EC" sz="7200" dirty="0" smtClean="0">
                <a:latin typeface="+mj-lt"/>
              </a:rPr>
              <a:t>inversión.</a:t>
            </a:r>
            <a:endParaRPr lang="es-EC" sz="7200" dirty="0">
              <a:latin typeface="+mj-lt"/>
            </a:endParaRPr>
          </a:p>
          <a:p>
            <a:pPr algn="ctr"/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2900930" y="5995536"/>
            <a:ext cx="6359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" b="1" dirty="0" smtClean="0"/>
              <a:t>Fuente:	</a:t>
            </a:r>
            <a:r>
              <a:rPr lang="es-ES_tradnl" sz="800" dirty="0" smtClean="0"/>
              <a:t>Secretaría </a:t>
            </a:r>
            <a:r>
              <a:rPr lang="es-ES_tradnl" sz="800" dirty="0"/>
              <a:t>General de Planificación </a:t>
            </a:r>
            <a:endParaRPr lang="es-ES_tradnl" sz="800" dirty="0" smtClean="0"/>
          </a:p>
          <a:p>
            <a:r>
              <a:rPr lang="es-ES_tradnl" sz="800" b="1" dirty="0" smtClean="0"/>
              <a:t>Elaborado por:	</a:t>
            </a:r>
            <a:r>
              <a:rPr lang="es-ES_tradnl" sz="800" dirty="0" smtClean="0"/>
              <a:t>SGCTYPC</a:t>
            </a:r>
            <a:endParaRPr lang="es-ES_tradnl" sz="800" dirty="0"/>
          </a:p>
        </p:txBody>
      </p:sp>
      <p:sp>
        <p:nvSpPr>
          <p:cNvPr id="8" name="Rectangle 7"/>
          <p:cNvSpPr/>
          <p:nvPr/>
        </p:nvSpPr>
        <p:spPr>
          <a:xfrm>
            <a:off x="-3696" y="275487"/>
            <a:ext cx="9144000" cy="84925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xmlns="" id="{32560C31-2127-4181-B34A-3B5019705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76" y="332656"/>
            <a:ext cx="7896677" cy="792088"/>
          </a:xfrm>
        </p:spPr>
        <p:txBody>
          <a:bodyPr>
            <a:noAutofit/>
          </a:bodyPr>
          <a:lstStyle/>
          <a:p>
            <a:r>
              <a:rPr lang="es-EC" sz="2200" b="1" dirty="0" smtClean="0">
                <a:solidFill>
                  <a:schemeClr val="bg1"/>
                </a:solidFill>
              </a:rPr>
              <a:t>ASIGNACIÓN DE PRESUPUESTOS PARTICIPATIVOS</a:t>
            </a:r>
            <a:endParaRPr lang="es-EC" sz="2200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/>
          </p:nvPr>
        </p:nvGraphicFramePr>
        <p:xfrm>
          <a:off x="2016576" y="2109174"/>
          <a:ext cx="8128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243828106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6851779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Administración Zonal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Presupuesto</a:t>
                      </a:r>
                      <a:endParaRPr lang="es-EC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285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</a:rPr>
                        <a:t>La Delicia</a:t>
                      </a:r>
                      <a:endParaRPr lang="es-EC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1.534.286,67</a:t>
                      </a:r>
                      <a:endParaRPr lang="es-EC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4344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</a:rPr>
                        <a:t>Eugenio Espejo</a:t>
                      </a:r>
                      <a:endParaRPr lang="es-EC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2.120.317,65</a:t>
                      </a:r>
                      <a:endParaRPr lang="es-EC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7238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</a:rPr>
                        <a:t>Calderón</a:t>
                      </a:r>
                      <a:endParaRPr lang="es-EC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1.629.633,10</a:t>
                      </a:r>
                      <a:endParaRPr lang="es-EC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6365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</a:rPr>
                        <a:t>Eloy Alfaro</a:t>
                      </a:r>
                      <a:endParaRPr lang="es-EC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1.880.320,81</a:t>
                      </a:r>
                      <a:endParaRPr lang="es-EC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3699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</a:rPr>
                        <a:t>Manuela Sáenz</a:t>
                      </a:r>
                      <a:endParaRPr lang="es-EC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1.158.945,17</a:t>
                      </a:r>
                      <a:endParaRPr lang="es-EC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37330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</a:rPr>
                        <a:t>Quitumbe</a:t>
                      </a:r>
                      <a:endParaRPr lang="es-EC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1.939.109,23</a:t>
                      </a:r>
                      <a:endParaRPr lang="es-EC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5665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</a:rPr>
                        <a:t>Valle de Tumbaco</a:t>
                      </a:r>
                      <a:endParaRPr lang="es-EC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1.161.377,34</a:t>
                      </a:r>
                      <a:endParaRPr lang="es-EC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7451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</a:rPr>
                        <a:t>Valle los Chillos</a:t>
                      </a:r>
                      <a:endParaRPr lang="es-EC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    956.065,03</a:t>
                      </a:r>
                      <a:endParaRPr lang="es-EC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3147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effectLst/>
                        </a:rPr>
                        <a:t>TOTAL 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1" dirty="0" smtClean="0"/>
                        <a:t>12.380.055,00</a:t>
                      </a:r>
                      <a:endParaRPr lang="es-EC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7135964"/>
                  </a:ext>
                </a:extLst>
              </a:tr>
            </a:tbl>
          </a:graphicData>
        </a:graphic>
      </p:graphicFrame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148" y="5402164"/>
            <a:ext cx="1863852" cy="186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9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1859631" y="1584101"/>
          <a:ext cx="8822029" cy="36611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6804"/>
                <a:gridCol w="4260973"/>
                <a:gridCol w="2004252"/>
              </a:tblGrid>
              <a:tr h="5834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</a:rPr>
                        <a:t>Indicador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</a:rPr>
                        <a:t>Definición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</a:rPr>
                        <a:t>Porcentaje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39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</a:rPr>
                        <a:t>Población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</a:rPr>
                        <a:t>Conjunto de habitantes de un lugar.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</a:rPr>
                        <a:t>40%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437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</a:rPr>
                        <a:t>Pobreza por NBI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</a:rPr>
                        <a:t>Necesidades Básicas Insatisfechas (NBI) de la población de la zona o barrio.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</a:rPr>
                        <a:t>30%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095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</a:rPr>
                        <a:t>Densidad Demográfica Hab./ Ha. 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</a:rPr>
                        <a:t>Densidad Poblacional y cantidad poblacional en relación a la distribución espacial.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</a:rPr>
                        <a:t>20%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095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</a:rPr>
                        <a:t>Infraestructura 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</a:rPr>
                        <a:t>Intervenciones en obra pública realizada en cada parroquia.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</a:rPr>
                        <a:t>10%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32560C31-2127-4181-B34A-3B5019705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4983" y="603112"/>
            <a:ext cx="7896677" cy="792088"/>
          </a:xfrm>
        </p:spPr>
        <p:txBody>
          <a:bodyPr>
            <a:noAutofit/>
          </a:bodyPr>
          <a:lstStyle/>
          <a:p>
            <a:r>
              <a:rPr lang="es-EC" sz="2200" b="1" dirty="0" smtClean="0">
                <a:solidFill>
                  <a:schemeClr val="accent5">
                    <a:lumMod val="75000"/>
                  </a:schemeClr>
                </a:solidFill>
              </a:rPr>
              <a:t>CRITERIOS DE ASIGNACIÓN PRESUPUESTOS PARTICIPATIVOS</a:t>
            </a:r>
            <a:endParaRPr lang="es-EC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148" y="5402164"/>
            <a:ext cx="1863852" cy="186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45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357746" y="939007"/>
            <a:ext cx="93345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 smtClean="0"/>
              <a:t>La comunidad priorizó 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346 obras</a:t>
            </a:r>
            <a:r>
              <a:rPr lang="es-ES" dirty="0" smtClean="0"/>
              <a:t> para 2021 y 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11 proyectos sociales</a:t>
            </a:r>
            <a:r>
              <a:rPr lang="es-ES" dirty="0" smtClean="0"/>
              <a:t> en las 65 Asambleas parroquiales de Presupuestos Participativos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148" y="5402164"/>
            <a:ext cx="1863852" cy="186385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041" y="2839623"/>
            <a:ext cx="2746541" cy="2605417"/>
          </a:xfrm>
          <a:prstGeom prst="ellipse">
            <a:avLst/>
          </a:prstGeom>
          <a:ln w="76200" cap="rnd">
            <a:solidFill>
              <a:srgbClr val="FFFF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919" y="2862483"/>
            <a:ext cx="2640753" cy="2582557"/>
          </a:xfrm>
          <a:prstGeom prst="ellipse">
            <a:avLst/>
          </a:prstGeom>
          <a:ln w="76200" cap="rnd">
            <a:solidFill>
              <a:srgbClr val="FFFF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5"/>
          <a:stretch/>
        </p:blipFill>
        <p:spPr>
          <a:xfrm>
            <a:off x="8063730" y="2703442"/>
            <a:ext cx="2628516" cy="2586903"/>
          </a:xfrm>
          <a:prstGeom prst="ellipse">
            <a:avLst/>
          </a:prstGeom>
          <a:ln w="76200" cap="rnd">
            <a:solidFill>
              <a:srgbClr val="FFFF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89109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39" name="Rectangle 7"/>
          <p:cNvSpPr/>
          <p:nvPr/>
        </p:nvSpPr>
        <p:spPr>
          <a:xfrm>
            <a:off x="-3696" y="275487"/>
            <a:ext cx="9144000" cy="84925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1 Título">
            <a:extLst>
              <a:ext uri="{FF2B5EF4-FFF2-40B4-BE49-F238E27FC236}">
                <a16:creationId xmlns:a16="http://schemas.microsoft.com/office/drawing/2014/main" xmlns="" id="{32560C31-2127-4181-B34A-3B5019705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76" y="332656"/>
            <a:ext cx="7896677" cy="792088"/>
          </a:xfrm>
        </p:spPr>
        <p:txBody>
          <a:bodyPr>
            <a:noAutofit/>
          </a:bodyPr>
          <a:lstStyle/>
          <a:p>
            <a:r>
              <a:rPr lang="es-EC" sz="2200" b="1" dirty="0" smtClean="0">
                <a:solidFill>
                  <a:schemeClr val="bg1"/>
                </a:solidFill>
              </a:rPr>
              <a:t>ADMINISTRACIÓN ZONAL LA DELICIA </a:t>
            </a:r>
            <a:endParaRPr lang="es-EC" sz="2200" b="1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5" y="1330395"/>
            <a:ext cx="5563155" cy="4202450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350876" y="5143644"/>
            <a:ext cx="3703782" cy="729673"/>
          </a:xfrm>
          <a:prstGeom prst="roundRect">
            <a:avLst/>
          </a:prstGeom>
          <a:solidFill>
            <a:srgbClr val="FF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Presupuesto asignado 2020: </a:t>
            </a:r>
          </a:p>
          <a:p>
            <a:pPr algn="ctr"/>
            <a:r>
              <a:rPr lang="es-EC" b="1" dirty="0" smtClean="0">
                <a:solidFill>
                  <a:schemeClr val="tx1"/>
                </a:solidFill>
              </a:rPr>
              <a:t>USD. </a:t>
            </a:r>
            <a:r>
              <a:rPr lang="es-EC" dirty="0">
                <a:solidFill>
                  <a:schemeClr val="tx1"/>
                </a:solidFill>
              </a:rPr>
              <a:t>1.534.286,67</a:t>
            </a:r>
          </a:p>
        </p:txBody>
      </p:sp>
      <p:sp>
        <p:nvSpPr>
          <p:cNvPr id="11" name="Arco 10"/>
          <p:cNvSpPr/>
          <p:nvPr/>
        </p:nvSpPr>
        <p:spPr>
          <a:xfrm>
            <a:off x="1533236" y="-184727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20" name="Grupo 19"/>
          <p:cNvGrpSpPr/>
          <p:nvPr/>
        </p:nvGrpSpPr>
        <p:grpSpPr>
          <a:xfrm>
            <a:off x="4989489" y="2305728"/>
            <a:ext cx="6668654" cy="2106835"/>
            <a:chOff x="4747491" y="1854417"/>
            <a:chExt cx="6668654" cy="2106835"/>
          </a:xfrm>
        </p:grpSpPr>
        <p:grpSp>
          <p:nvGrpSpPr>
            <p:cNvPr id="17" name="Grupo 16"/>
            <p:cNvGrpSpPr/>
            <p:nvPr/>
          </p:nvGrpSpPr>
          <p:grpSpPr>
            <a:xfrm>
              <a:off x="4747491" y="1854417"/>
              <a:ext cx="6668654" cy="1738528"/>
              <a:chOff x="4747491" y="1854417"/>
              <a:chExt cx="6668654" cy="1738528"/>
            </a:xfrm>
          </p:grpSpPr>
          <p:cxnSp>
            <p:nvCxnSpPr>
              <p:cNvPr id="13" name="Conector recto 12"/>
              <p:cNvCxnSpPr/>
              <p:nvPr/>
            </p:nvCxnSpPr>
            <p:spPr>
              <a:xfrm flipV="1">
                <a:off x="4747491" y="1854417"/>
                <a:ext cx="3048000" cy="173852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ector recto 15"/>
              <p:cNvCxnSpPr/>
              <p:nvPr/>
            </p:nvCxnSpPr>
            <p:spPr>
              <a:xfrm>
                <a:off x="7795491" y="1854417"/>
                <a:ext cx="3620654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CuadroTexto 17"/>
            <p:cNvSpPr txBox="1"/>
            <p:nvPr/>
          </p:nvSpPr>
          <p:spPr>
            <a:xfrm>
              <a:off x="8266545" y="2022260"/>
              <a:ext cx="31496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s-EC" sz="2400" dirty="0"/>
                <a:t> </a:t>
              </a:r>
              <a:r>
                <a:rPr lang="es-EC" sz="2400" dirty="0" smtClean="0"/>
                <a:t>1 Proyectos Sociales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s-EC" sz="2400" dirty="0" smtClean="0"/>
                <a:t>18 Obras de espacio público y equipamiento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s-EC" sz="2400" dirty="0" smtClean="0"/>
                <a:t>14 Obras de vialidad  </a:t>
              </a:r>
              <a:endParaRPr lang="es-EC" sz="2400" dirty="0"/>
            </a:p>
          </p:txBody>
        </p:sp>
      </p:grpSp>
      <p:pic>
        <p:nvPicPr>
          <p:cNvPr id="24" name="Imagen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793" y="3622810"/>
            <a:ext cx="449391" cy="49318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148" y="5402164"/>
            <a:ext cx="1863852" cy="186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9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39" name="Rectangle 7"/>
          <p:cNvSpPr/>
          <p:nvPr/>
        </p:nvSpPr>
        <p:spPr>
          <a:xfrm>
            <a:off x="-3696" y="275487"/>
            <a:ext cx="9144000" cy="84925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1 Título">
            <a:extLst>
              <a:ext uri="{FF2B5EF4-FFF2-40B4-BE49-F238E27FC236}">
                <a16:creationId xmlns:a16="http://schemas.microsoft.com/office/drawing/2014/main" xmlns="" id="{32560C31-2127-4181-B34A-3B5019705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76" y="332656"/>
            <a:ext cx="7896677" cy="792088"/>
          </a:xfrm>
        </p:spPr>
        <p:txBody>
          <a:bodyPr>
            <a:noAutofit/>
          </a:bodyPr>
          <a:lstStyle/>
          <a:p>
            <a:r>
              <a:rPr lang="es-EC" sz="2200" b="1" dirty="0" smtClean="0">
                <a:solidFill>
                  <a:schemeClr val="bg1"/>
                </a:solidFill>
              </a:rPr>
              <a:t>ADMINISTRACIÓN ZONAL EUGENIO ESPEJO</a:t>
            </a:r>
            <a:endParaRPr lang="es-EC" sz="2200" b="1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488" y="1554149"/>
            <a:ext cx="4276620" cy="4605512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6981102" y="5067076"/>
            <a:ext cx="3703782" cy="729673"/>
          </a:xfrm>
          <a:prstGeom prst="roundRect">
            <a:avLst/>
          </a:prstGeom>
          <a:solidFill>
            <a:srgbClr val="AAAA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Presupuesto asignado 2020: </a:t>
            </a:r>
          </a:p>
          <a:p>
            <a:pPr algn="ctr"/>
            <a:r>
              <a:rPr lang="es-EC" b="1" dirty="0" smtClean="0">
                <a:solidFill>
                  <a:schemeClr val="tx1"/>
                </a:solidFill>
              </a:rPr>
              <a:t>USD. </a:t>
            </a:r>
            <a:r>
              <a:rPr lang="es-EC" dirty="0">
                <a:solidFill>
                  <a:schemeClr val="tx1"/>
                </a:solidFill>
              </a:rPr>
              <a:t>2.120.317,65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4975558" y="1623446"/>
            <a:ext cx="6637322" cy="1360491"/>
            <a:chOff x="5440042" y="2483925"/>
            <a:chExt cx="6637322" cy="1360491"/>
          </a:xfrm>
        </p:grpSpPr>
        <p:grpSp>
          <p:nvGrpSpPr>
            <p:cNvPr id="10" name="Grupo 9"/>
            <p:cNvGrpSpPr/>
            <p:nvPr/>
          </p:nvGrpSpPr>
          <p:grpSpPr>
            <a:xfrm>
              <a:off x="5440042" y="2483925"/>
              <a:ext cx="5976103" cy="691125"/>
              <a:chOff x="5440042" y="2483925"/>
              <a:chExt cx="5976103" cy="691125"/>
            </a:xfrm>
          </p:grpSpPr>
          <p:cxnSp>
            <p:nvCxnSpPr>
              <p:cNvPr id="12" name="Conector recto 11"/>
              <p:cNvCxnSpPr/>
              <p:nvPr/>
            </p:nvCxnSpPr>
            <p:spPr>
              <a:xfrm flipV="1">
                <a:off x="5440042" y="2483926"/>
                <a:ext cx="1984099" cy="69112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cto 12"/>
              <p:cNvCxnSpPr/>
              <p:nvPr/>
            </p:nvCxnSpPr>
            <p:spPr>
              <a:xfrm flipV="1">
                <a:off x="7402281" y="2483925"/>
                <a:ext cx="4013864" cy="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CuadroTexto 10"/>
            <p:cNvSpPr txBox="1"/>
            <p:nvPr/>
          </p:nvSpPr>
          <p:spPr>
            <a:xfrm>
              <a:off x="7756830" y="2644087"/>
              <a:ext cx="432053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s-EC" sz="2400" dirty="0"/>
                <a:t>1</a:t>
              </a:r>
              <a:r>
                <a:rPr lang="es-EC" sz="2400" dirty="0" smtClean="0"/>
                <a:t> Proyectos Sociales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s-EC" sz="2400" dirty="0" smtClean="0"/>
                <a:t>22 vialidad 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s-EC" sz="2400" dirty="0" smtClean="0"/>
                <a:t>60 </a:t>
              </a:r>
              <a:r>
                <a:rPr lang="es-EC" sz="2400" dirty="0"/>
                <a:t>Obras </a:t>
              </a:r>
              <a:r>
                <a:rPr lang="es-EC" sz="2400" dirty="0" smtClean="0"/>
                <a:t>de espacio público</a:t>
              </a:r>
              <a:endParaRPr lang="es-EC" sz="2400" dirty="0"/>
            </a:p>
          </p:txBody>
        </p:sp>
      </p:grpSp>
      <p:pic>
        <p:nvPicPr>
          <p:cNvPr id="20" name="Imagen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9" y="1890685"/>
            <a:ext cx="449391" cy="493183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505" y="5374896"/>
            <a:ext cx="356811" cy="391581"/>
          </a:xfrm>
          <a:prstGeom prst="rect">
            <a:avLst/>
          </a:prstGeom>
        </p:spPr>
      </p:pic>
      <p:cxnSp>
        <p:nvCxnSpPr>
          <p:cNvPr id="23" name="Conector recto 22"/>
          <p:cNvCxnSpPr/>
          <p:nvPr/>
        </p:nvCxnSpPr>
        <p:spPr>
          <a:xfrm flipV="1">
            <a:off x="4433303" y="1623447"/>
            <a:ext cx="2526354" cy="401314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148" y="5402164"/>
            <a:ext cx="1863852" cy="186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5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39" name="Rectangle 7"/>
          <p:cNvSpPr/>
          <p:nvPr/>
        </p:nvSpPr>
        <p:spPr>
          <a:xfrm>
            <a:off x="-3696" y="275487"/>
            <a:ext cx="9144000" cy="84925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1 Título">
            <a:extLst>
              <a:ext uri="{FF2B5EF4-FFF2-40B4-BE49-F238E27FC236}">
                <a16:creationId xmlns:a16="http://schemas.microsoft.com/office/drawing/2014/main" xmlns="" id="{32560C31-2127-4181-B34A-3B5019705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76" y="332656"/>
            <a:ext cx="7896677" cy="792088"/>
          </a:xfrm>
        </p:spPr>
        <p:txBody>
          <a:bodyPr>
            <a:noAutofit/>
          </a:bodyPr>
          <a:lstStyle/>
          <a:p>
            <a:r>
              <a:rPr lang="es-EC" sz="2200" b="1" dirty="0" smtClean="0">
                <a:solidFill>
                  <a:schemeClr val="bg1"/>
                </a:solidFill>
              </a:rPr>
              <a:t>ADMINISTRACIÓN ZONAL CALDERÓN</a:t>
            </a:r>
            <a:endParaRPr lang="es-EC" sz="2200" b="1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728" y="2271788"/>
            <a:ext cx="2947015" cy="4000226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6157542" y="4563153"/>
            <a:ext cx="3703782" cy="729673"/>
          </a:xfrm>
          <a:prstGeom prst="roundRect">
            <a:avLst/>
          </a:prstGeom>
          <a:solidFill>
            <a:srgbClr val="87E2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Presupuesto asignado 2020: </a:t>
            </a:r>
          </a:p>
          <a:p>
            <a:pPr algn="ctr"/>
            <a:r>
              <a:rPr lang="es-EC" b="1" dirty="0" smtClean="0">
                <a:solidFill>
                  <a:schemeClr val="tx1"/>
                </a:solidFill>
              </a:rPr>
              <a:t>USD. </a:t>
            </a:r>
            <a:r>
              <a:rPr lang="es-EC" dirty="0">
                <a:solidFill>
                  <a:schemeClr val="tx1"/>
                </a:solidFill>
              </a:rPr>
              <a:t>1.629.633,10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4250498" y="1585992"/>
            <a:ext cx="6940862" cy="2056296"/>
            <a:chOff x="4475719" y="3145274"/>
            <a:chExt cx="6940862" cy="2056296"/>
          </a:xfrm>
        </p:grpSpPr>
        <p:grpSp>
          <p:nvGrpSpPr>
            <p:cNvPr id="9" name="Grupo 8"/>
            <p:cNvGrpSpPr/>
            <p:nvPr/>
          </p:nvGrpSpPr>
          <p:grpSpPr>
            <a:xfrm>
              <a:off x="4475719" y="3145274"/>
              <a:ext cx="6940862" cy="2056296"/>
              <a:chOff x="4475719" y="3145274"/>
              <a:chExt cx="6940862" cy="2056296"/>
            </a:xfrm>
          </p:grpSpPr>
          <p:cxnSp>
            <p:nvCxnSpPr>
              <p:cNvPr id="11" name="Conector recto 10"/>
              <p:cNvCxnSpPr/>
              <p:nvPr/>
            </p:nvCxnSpPr>
            <p:spPr>
              <a:xfrm flipV="1">
                <a:off x="4475719" y="3145274"/>
                <a:ext cx="1907044" cy="205629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cto 11"/>
              <p:cNvCxnSpPr/>
              <p:nvPr/>
            </p:nvCxnSpPr>
            <p:spPr>
              <a:xfrm>
                <a:off x="6382763" y="3145274"/>
                <a:ext cx="5033818" cy="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CuadroTexto 9"/>
            <p:cNvSpPr txBox="1"/>
            <p:nvPr/>
          </p:nvSpPr>
          <p:spPr>
            <a:xfrm>
              <a:off x="8266545" y="3278741"/>
              <a:ext cx="3149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s-EC" sz="2400" dirty="0" smtClean="0"/>
                <a:t>19 Obras de vialidad  y espacio público</a:t>
              </a:r>
            </a:p>
          </p:txBody>
        </p:sp>
      </p:grpSp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314" y="3214788"/>
            <a:ext cx="449391" cy="49318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148" y="5402164"/>
            <a:ext cx="1863852" cy="186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46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39" name="Rectangle 7"/>
          <p:cNvSpPr/>
          <p:nvPr/>
        </p:nvSpPr>
        <p:spPr>
          <a:xfrm>
            <a:off x="-3696" y="275487"/>
            <a:ext cx="9144000" cy="84925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1 Título">
            <a:extLst>
              <a:ext uri="{FF2B5EF4-FFF2-40B4-BE49-F238E27FC236}">
                <a16:creationId xmlns:a16="http://schemas.microsoft.com/office/drawing/2014/main" xmlns="" id="{32560C31-2127-4181-B34A-3B5019705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76" y="332656"/>
            <a:ext cx="7896677" cy="792088"/>
          </a:xfrm>
        </p:spPr>
        <p:txBody>
          <a:bodyPr>
            <a:noAutofit/>
          </a:bodyPr>
          <a:lstStyle/>
          <a:p>
            <a:r>
              <a:rPr lang="es-EC" sz="2200" b="1" dirty="0" smtClean="0">
                <a:solidFill>
                  <a:schemeClr val="bg1"/>
                </a:solidFill>
              </a:rPr>
              <a:t>ADMINISTRACIÓN ZONAL ELOY ALFARO</a:t>
            </a:r>
            <a:endParaRPr lang="es-EC" sz="2200" b="1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536" y="2072342"/>
            <a:ext cx="5414909" cy="4242361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1956599" y="5121516"/>
            <a:ext cx="3703782" cy="729673"/>
          </a:xfrm>
          <a:prstGeom prst="roundRect">
            <a:avLst/>
          </a:prstGeom>
          <a:solidFill>
            <a:srgbClr val="FFFF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 smtClean="0">
              <a:solidFill>
                <a:schemeClr val="tx1"/>
              </a:solidFill>
            </a:endParaRP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Presupuesto asignado 2020: </a:t>
            </a:r>
          </a:p>
          <a:p>
            <a:pPr algn="ctr"/>
            <a:r>
              <a:rPr lang="es-EC" b="1" dirty="0" smtClean="0">
                <a:solidFill>
                  <a:schemeClr val="tx1"/>
                </a:solidFill>
              </a:rPr>
              <a:t>USD. </a:t>
            </a:r>
            <a:r>
              <a:rPr lang="es-EC" dirty="0">
                <a:solidFill>
                  <a:schemeClr val="tx1"/>
                </a:solidFill>
              </a:rPr>
              <a:t>1.880.320,81</a:t>
            </a:r>
          </a:p>
          <a:p>
            <a:pPr algn="ctr"/>
            <a:endParaRPr lang="es-EC" b="1" dirty="0">
              <a:solidFill>
                <a:schemeClr val="tx1"/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628073" y="1967606"/>
            <a:ext cx="7804729" cy="2099464"/>
            <a:chOff x="1092557" y="2828085"/>
            <a:chExt cx="7804729" cy="2099464"/>
          </a:xfrm>
        </p:grpSpPr>
        <p:grpSp>
          <p:nvGrpSpPr>
            <p:cNvPr id="9" name="Grupo 8"/>
            <p:cNvGrpSpPr/>
            <p:nvPr/>
          </p:nvGrpSpPr>
          <p:grpSpPr>
            <a:xfrm>
              <a:off x="1092557" y="2828085"/>
              <a:ext cx="7804729" cy="2022504"/>
              <a:chOff x="1092557" y="2828085"/>
              <a:chExt cx="7804729" cy="2022504"/>
            </a:xfrm>
          </p:grpSpPr>
          <p:cxnSp>
            <p:nvCxnSpPr>
              <p:cNvPr id="11" name="Conector recto 10"/>
              <p:cNvCxnSpPr/>
              <p:nvPr/>
            </p:nvCxnSpPr>
            <p:spPr>
              <a:xfrm flipH="1" flipV="1">
                <a:off x="5435630" y="2828085"/>
                <a:ext cx="3461656" cy="202250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cto 11"/>
              <p:cNvCxnSpPr/>
              <p:nvPr/>
            </p:nvCxnSpPr>
            <p:spPr>
              <a:xfrm flipH="1">
                <a:off x="1092557" y="2828086"/>
                <a:ext cx="4343073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CuadroTexto 9"/>
            <p:cNvSpPr txBox="1"/>
            <p:nvPr/>
          </p:nvSpPr>
          <p:spPr>
            <a:xfrm>
              <a:off x="1252227" y="2988557"/>
              <a:ext cx="326564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s-EC" sz="2400" dirty="0"/>
                <a:t>4</a:t>
              </a:r>
              <a:r>
                <a:rPr lang="es-EC" sz="2400" dirty="0" smtClean="0"/>
                <a:t> Proyectos Sociales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s-EC" sz="2400" dirty="0" smtClean="0"/>
                <a:t>15 Obras vialidad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s-EC" sz="2400" dirty="0" smtClean="0"/>
                <a:t>43 Obras de Equipamiento y espacio público</a:t>
              </a:r>
              <a:endParaRPr lang="es-EC" sz="2400" dirty="0"/>
            </a:p>
          </p:txBody>
        </p:sp>
      </p:grpSp>
      <p:pic>
        <p:nvPicPr>
          <p:cNvPr id="18" name="Imagen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190" y="3525499"/>
            <a:ext cx="449391" cy="49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1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39" name="Rectangle 7"/>
          <p:cNvSpPr/>
          <p:nvPr/>
        </p:nvSpPr>
        <p:spPr>
          <a:xfrm>
            <a:off x="-3696" y="275487"/>
            <a:ext cx="9144000" cy="84925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1 Título">
            <a:extLst>
              <a:ext uri="{FF2B5EF4-FFF2-40B4-BE49-F238E27FC236}">
                <a16:creationId xmlns:a16="http://schemas.microsoft.com/office/drawing/2014/main" xmlns="" id="{32560C31-2127-4181-B34A-3B5019705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76" y="332656"/>
            <a:ext cx="7896677" cy="792088"/>
          </a:xfrm>
        </p:spPr>
        <p:txBody>
          <a:bodyPr>
            <a:noAutofit/>
          </a:bodyPr>
          <a:lstStyle/>
          <a:p>
            <a:r>
              <a:rPr lang="es-EC" sz="2200" b="1" dirty="0" smtClean="0">
                <a:solidFill>
                  <a:schemeClr val="bg1"/>
                </a:solidFill>
              </a:rPr>
              <a:t>ADMINISTRACIÓN ZONAL MANUELA SÁENZ</a:t>
            </a:r>
            <a:endParaRPr lang="es-EC" sz="2200" b="1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38" y="2240795"/>
            <a:ext cx="5217135" cy="3996104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2581123" y="1646207"/>
            <a:ext cx="3703782" cy="729673"/>
          </a:xfrm>
          <a:prstGeom prst="roundRect">
            <a:avLst/>
          </a:prstGeom>
          <a:solidFill>
            <a:srgbClr val="D6D7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Presupuesto asignado 2020: </a:t>
            </a:r>
          </a:p>
          <a:p>
            <a:pPr algn="ctr"/>
            <a:r>
              <a:rPr lang="es-EC" b="1" dirty="0" smtClean="0">
                <a:solidFill>
                  <a:schemeClr val="tx1"/>
                </a:solidFill>
              </a:rPr>
              <a:t>USD. </a:t>
            </a:r>
            <a:r>
              <a:rPr lang="es-EC" dirty="0">
                <a:solidFill>
                  <a:schemeClr val="tx1"/>
                </a:solidFill>
              </a:rPr>
              <a:t>1.158.945,17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3666836" y="2354356"/>
            <a:ext cx="7639609" cy="2152990"/>
            <a:chOff x="3776536" y="3140944"/>
            <a:chExt cx="7639609" cy="2152990"/>
          </a:xfrm>
        </p:grpSpPr>
        <p:grpSp>
          <p:nvGrpSpPr>
            <p:cNvPr id="9" name="Grupo 8"/>
            <p:cNvGrpSpPr/>
            <p:nvPr/>
          </p:nvGrpSpPr>
          <p:grpSpPr>
            <a:xfrm>
              <a:off x="3776536" y="3140944"/>
              <a:ext cx="7639609" cy="2152990"/>
              <a:chOff x="3776536" y="3140944"/>
              <a:chExt cx="7639609" cy="2152990"/>
            </a:xfrm>
          </p:grpSpPr>
          <p:cxnSp>
            <p:nvCxnSpPr>
              <p:cNvPr id="11" name="Conector recto 10"/>
              <p:cNvCxnSpPr/>
              <p:nvPr/>
            </p:nvCxnSpPr>
            <p:spPr>
              <a:xfrm flipV="1">
                <a:off x="3776536" y="3140944"/>
                <a:ext cx="3924563" cy="215299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cto 11"/>
              <p:cNvCxnSpPr/>
              <p:nvPr/>
            </p:nvCxnSpPr>
            <p:spPr>
              <a:xfrm flipV="1">
                <a:off x="7701099" y="3140944"/>
                <a:ext cx="3715046" cy="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CuadroTexto 9"/>
            <p:cNvSpPr txBox="1"/>
            <p:nvPr/>
          </p:nvSpPr>
          <p:spPr>
            <a:xfrm>
              <a:off x="8266545" y="3232215"/>
              <a:ext cx="3149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s-EC" sz="2400" dirty="0" smtClean="0"/>
                <a:t>  4 Proyectos Sociales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s-EC" sz="2400" dirty="0" smtClean="0"/>
                <a:t>42 Obras de adecuaciones físicas y vialidad</a:t>
              </a:r>
              <a:endParaRPr lang="es-EC" sz="2400" dirty="0"/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165" y="4105433"/>
            <a:ext cx="449391" cy="49318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148" y="5402164"/>
            <a:ext cx="1863852" cy="186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7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536" y="2293813"/>
            <a:ext cx="3557535" cy="41245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39" name="Rectangle 7"/>
          <p:cNvSpPr/>
          <p:nvPr/>
        </p:nvSpPr>
        <p:spPr>
          <a:xfrm>
            <a:off x="-3696" y="275487"/>
            <a:ext cx="9144000" cy="84925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1 Título">
            <a:extLst>
              <a:ext uri="{FF2B5EF4-FFF2-40B4-BE49-F238E27FC236}">
                <a16:creationId xmlns:a16="http://schemas.microsoft.com/office/drawing/2014/main" xmlns="" id="{32560C31-2127-4181-B34A-3B5019705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76" y="332656"/>
            <a:ext cx="7896677" cy="792088"/>
          </a:xfrm>
        </p:spPr>
        <p:txBody>
          <a:bodyPr>
            <a:noAutofit/>
          </a:bodyPr>
          <a:lstStyle/>
          <a:p>
            <a:r>
              <a:rPr lang="es-EC" sz="2200" b="1" dirty="0">
                <a:solidFill>
                  <a:schemeClr val="bg1"/>
                </a:solidFill>
              </a:rPr>
              <a:t>ADMINISTRACIÓN ZONAL </a:t>
            </a:r>
            <a:r>
              <a:rPr lang="es-EC" sz="2200" b="1" dirty="0" smtClean="0">
                <a:solidFill>
                  <a:schemeClr val="bg1"/>
                </a:solidFill>
              </a:rPr>
              <a:t>QUITUMBE</a:t>
            </a:r>
            <a:endParaRPr lang="es-EC" sz="2200" b="1" dirty="0">
              <a:solidFill>
                <a:schemeClr val="bg1"/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628073" y="1967606"/>
            <a:ext cx="7804729" cy="2022504"/>
            <a:chOff x="1092557" y="2828085"/>
            <a:chExt cx="7804729" cy="2022504"/>
          </a:xfrm>
        </p:grpSpPr>
        <p:grpSp>
          <p:nvGrpSpPr>
            <p:cNvPr id="9" name="Grupo 8"/>
            <p:cNvGrpSpPr/>
            <p:nvPr/>
          </p:nvGrpSpPr>
          <p:grpSpPr>
            <a:xfrm>
              <a:off x="1092557" y="2828085"/>
              <a:ext cx="7804729" cy="2022504"/>
              <a:chOff x="1092557" y="2828085"/>
              <a:chExt cx="7804729" cy="2022504"/>
            </a:xfrm>
          </p:grpSpPr>
          <p:cxnSp>
            <p:nvCxnSpPr>
              <p:cNvPr id="11" name="Conector recto 10"/>
              <p:cNvCxnSpPr/>
              <p:nvPr/>
            </p:nvCxnSpPr>
            <p:spPr>
              <a:xfrm flipH="1" flipV="1">
                <a:off x="5435630" y="2828085"/>
                <a:ext cx="3461656" cy="202250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cto 11"/>
              <p:cNvCxnSpPr/>
              <p:nvPr/>
            </p:nvCxnSpPr>
            <p:spPr>
              <a:xfrm flipH="1">
                <a:off x="1092557" y="2828086"/>
                <a:ext cx="4343073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CuadroTexto 9"/>
            <p:cNvSpPr txBox="1"/>
            <p:nvPr/>
          </p:nvSpPr>
          <p:spPr>
            <a:xfrm>
              <a:off x="1252227" y="2988557"/>
              <a:ext cx="326564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s-EC" sz="2400" dirty="0" smtClean="0"/>
                <a:t>22 Obras de Espacio Público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s-EC" sz="2400" dirty="0" smtClean="0"/>
                <a:t>47 Obras de Vialidad</a:t>
              </a:r>
              <a:endParaRPr lang="es-EC" sz="2400" dirty="0"/>
            </a:p>
          </p:txBody>
        </p:sp>
      </p:grpSp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183" y="3599854"/>
            <a:ext cx="449391" cy="493183"/>
          </a:xfrm>
          <a:prstGeom prst="rect">
            <a:avLst/>
          </a:prstGeom>
        </p:spPr>
      </p:pic>
      <p:sp>
        <p:nvSpPr>
          <p:cNvPr id="19" name="Rectángulo redondeado 18"/>
          <p:cNvSpPr/>
          <p:nvPr/>
        </p:nvSpPr>
        <p:spPr>
          <a:xfrm>
            <a:off x="2462559" y="4474547"/>
            <a:ext cx="3703782" cy="729673"/>
          </a:xfrm>
          <a:prstGeom prst="roundRect">
            <a:avLst/>
          </a:prstGeom>
          <a:solidFill>
            <a:srgbClr val="FFC7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Presupuesto asignado 2021: </a:t>
            </a:r>
          </a:p>
          <a:p>
            <a:pPr algn="ctr"/>
            <a:r>
              <a:rPr lang="es-EC" b="1" dirty="0" smtClean="0">
                <a:solidFill>
                  <a:schemeClr val="tx1"/>
                </a:solidFill>
              </a:rPr>
              <a:t>USD. </a:t>
            </a:r>
            <a:r>
              <a:rPr lang="es-EC" dirty="0">
                <a:solidFill>
                  <a:schemeClr val="tx1"/>
                </a:solidFill>
              </a:rPr>
              <a:t>1.939.109,23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148" y="5402164"/>
            <a:ext cx="1863852" cy="186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1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39" name="Rectangle 7"/>
          <p:cNvSpPr/>
          <p:nvPr/>
        </p:nvSpPr>
        <p:spPr>
          <a:xfrm>
            <a:off x="-3696" y="275487"/>
            <a:ext cx="9144000" cy="84925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1 Título">
            <a:extLst>
              <a:ext uri="{FF2B5EF4-FFF2-40B4-BE49-F238E27FC236}">
                <a16:creationId xmlns:a16="http://schemas.microsoft.com/office/drawing/2014/main" xmlns="" id="{32560C31-2127-4181-B34A-3B5019705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76" y="332656"/>
            <a:ext cx="7896677" cy="792088"/>
          </a:xfrm>
        </p:spPr>
        <p:txBody>
          <a:bodyPr>
            <a:noAutofit/>
          </a:bodyPr>
          <a:lstStyle/>
          <a:p>
            <a:r>
              <a:rPr lang="es-EC" sz="2200" b="1" dirty="0" smtClean="0">
                <a:solidFill>
                  <a:schemeClr val="bg1"/>
                </a:solidFill>
              </a:rPr>
              <a:t>ADMINISTRACIÓN ZONAL TUMBACO</a:t>
            </a:r>
            <a:endParaRPr lang="es-EC" sz="2200" b="1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308" y="1421891"/>
            <a:ext cx="3905496" cy="4700402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6981102" y="4771212"/>
            <a:ext cx="3703782" cy="729673"/>
          </a:xfrm>
          <a:prstGeom prst="roundRect">
            <a:avLst/>
          </a:prstGeom>
          <a:solidFill>
            <a:srgbClr val="89F2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Presupuesto asignado 2020: </a:t>
            </a:r>
          </a:p>
          <a:p>
            <a:pPr algn="ctr"/>
            <a:r>
              <a:rPr lang="es-EC" b="1" dirty="0" smtClean="0">
                <a:solidFill>
                  <a:schemeClr val="tx1"/>
                </a:solidFill>
              </a:rPr>
              <a:t>USD. </a:t>
            </a:r>
            <a:r>
              <a:rPr lang="es-EC" dirty="0" smtClean="0">
                <a:solidFill>
                  <a:schemeClr val="tx1"/>
                </a:solidFill>
              </a:rPr>
              <a:t>1.161.377,34</a:t>
            </a:r>
            <a:endParaRPr lang="es-EC" dirty="0">
              <a:solidFill>
                <a:schemeClr val="tx1"/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4825219" y="1694850"/>
            <a:ext cx="6571934" cy="1648228"/>
            <a:chOff x="4934919" y="2555329"/>
            <a:chExt cx="6571934" cy="1648228"/>
          </a:xfrm>
        </p:grpSpPr>
        <p:grpSp>
          <p:nvGrpSpPr>
            <p:cNvPr id="9" name="Grupo 8"/>
            <p:cNvGrpSpPr/>
            <p:nvPr/>
          </p:nvGrpSpPr>
          <p:grpSpPr>
            <a:xfrm>
              <a:off x="4934919" y="2555329"/>
              <a:ext cx="6481226" cy="1648228"/>
              <a:chOff x="4934919" y="2555329"/>
              <a:chExt cx="6481226" cy="1648228"/>
            </a:xfrm>
          </p:grpSpPr>
          <p:cxnSp>
            <p:nvCxnSpPr>
              <p:cNvPr id="11" name="Conector recto 10"/>
              <p:cNvCxnSpPr/>
              <p:nvPr/>
            </p:nvCxnSpPr>
            <p:spPr>
              <a:xfrm flipV="1">
                <a:off x="4934919" y="2568706"/>
                <a:ext cx="2586171" cy="163485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cto 11"/>
              <p:cNvCxnSpPr/>
              <p:nvPr/>
            </p:nvCxnSpPr>
            <p:spPr>
              <a:xfrm flipV="1">
                <a:off x="7508027" y="2555329"/>
                <a:ext cx="3908118" cy="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CuadroTexto 9"/>
            <p:cNvSpPr txBox="1"/>
            <p:nvPr/>
          </p:nvSpPr>
          <p:spPr>
            <a:xfrm>
              <a:off x="8357253" y="2632191"/>
              <a:ext cx="3149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s-EC" sz="2400" dirty="0" smtClean="0"/>
                <a:t>14 Obras de Infraestructura y Equipamiento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s-EC" sz="2400" dirty="0" smtClean="0"/>
                <a:t>12 Obras de vialidad</a:t>
              </a:r>
              <a:endParaRPr lang="es-EC" sz="2400" dirty="0"/>
            </a:p>
          </p:txBody>
        </p:sp>
      </p:grpSp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304" y="2940966"/>
            <a:ext cx="449391" cy="49318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148" y="5402164"/>
            <a:ext cx="1863852" cy="186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2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07325" y="401786"/>
            <a:ext cx="10515600" cy="643553"/>
          </a:xfrm>
        </p:spPr>
        <p:txBody>
          <a:bodyPr/>
          <a:lstStyle/>
          <a:p>
            <a:pPr marL="182880" algn="ctr"/>
            <a:r>
              <a:rPr lang="es-MX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Presupuesto GAD DMQ 2019 – 2021</a:t>
            </a:r>
            <a:br>
              <a:rPr lang="es-MX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(sin incluir Proyecto Metro de Quito)</a:t>
            </a:r>
            <a:endParaRPr lang="es-EC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218027" y="6521457"/>
            <a:ext cx="4473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Fuente: SIPARI</a:t>
            </a:r>
          </a:p>
          <a:p>
            <a:r>
              <a:rPr lang="es-EC" sz="1000" dirty="0" smtClean="0"/>
              <a:t>Elaboración: Unidad de Presupuesto</a:t>
            </a:r>
            <a:endParaRPr lang="es-EC" sz="1000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/>
          </p:nvPr>
        </p:nvGraphicFramePr>
        <p:xfrm>
          <a:off x="807325" y="1616082"/>
          <a:ext cx="10882313" cy="4905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130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39" name="Rectangle 7"/>
          <p:cNvSpPr/>
          <p:nvPr/>
        </p:nvSpPr>
        <p:spPr>
          <a:xfrm>
            <a:off x="-3696" y="275487"/>
            <a:ext cx="9144000" cy="84925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1 Título">
            <a:extLst>
              <a:ext uri="{FF2B5EF4-FFF2-40B4-BE49-F238E27FC236}">
                <a16:creationId xmlns:a16="http://schemas.microsoft.com/office/drawing/2014/main" xmlns="" id="{32560C31-2127-4181-B34A-3B5019705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76" y="332656"/>
            <a:ext cx="7896677" cy="792088"/>
          </a:xfrm>
        </p:spPr>
        <p:txBody>
          <a:bodyPr>
            <a:noAutofit/>
          </a:bodyPr>
          <a:lstStyle/>
          <a:p>
            <a:r>
              <a:rPr lang="es-EC" sz="2200" b="1" dirty="0" smtClean="0">
                <a:solidFill>
                  <a:schemeClr val="bg1"/>
                </a:solidFill>
              </a:rPr>
              <a:t>ADMINISTRACIÓN ZONAL VALLE DE LOS CHILLOS</a:t>
            </a:r>
            <a:endParaRPr lang="es-EC" sz="2200" b="1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100" y="1333735"/>
            <a:ext cx="3905958" cy="4753155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350876" y="5259695"/>
            <a:ext cx="3597150" cy="729673"/>
          </a:xfrm>
          <a:prstGeom prst="roundRect">
            <a:avLst/>
          </a:prstGeom>
          <a:solidFill>
            <a:srgbClr val="F7C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Presupuesto asignado 2021: </a:t>
            </a:r>
          </a:p>
          <a:p>
            <a:pPr algn="ctr"/>
            <a:r>
              <a:rPr lang="es-EC" b="1" dirty="0" smtClean="0">
                <a:solidFill>
                  <a:schemeClr val="tx1"/>
                </a:solidFill>
              </a:rPr>
              <a:t>USD. 956,065,03</a:t>
            </a:r>
            <a:endParaRPr lang="es-EC" b="1" dirty="0">
              <a:solidFill>
                <a:schemeClr val="tx1"/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5615709" y="2221923"/>
            <a:ext cx="5843143" cy="1664495"/>
            <a:chOff x="5573002" y="3019902"/>
            <a:chExt cx="5843143" cy="1664495"/>
          </a:xfrm>
        </p:grpSpPr>
        <p:grpSp>
          <p:nvGrpSpPr>
            <p:cNvPr id="9" name="Grupo 8"/>
            <p:cNvGrpSpPr/>
            <p:nvPr/>
          </p:nvGrpSpPr>
          <p:grpSpPr>
            <a:xfrm>
              <a:off x="5573002" y="3019902"/>
              <a:ext cx="5843143" cy="1488390"/>
              <a:chOff x="5573002" y="3019902"/>
              <a:chExt cx="5843143" cy="1488390"/>
            </a:xfrm>
          </p:grpSpPr>
          <p:cxnSp>
            <p:nvCxnSpPr>
              <p:cNvPr id="11" name="Conector recto 10"/>
              <p:cNvCxnSpPr/>
              <p:nvPr/>
            </p:nvCxnSpPr>
            <p:spPr>
              <a:xfrm flipV="1">
                <a:off x="5573002" y="3019902"/>
                <a:ext cx="2095276" cy="148839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cto 11"/>
              <p:cNvCxnSpPr/>
              <p:nvPr/>
            </p:nvCxnSpPr>
            <p:spPr>
              <a:xfrm>
                <a:off x="7668278" y="3019902"/>
                <a:ext cx="3747867" cy="611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CuadroTexto 9"/>
            <p:cNvSpPr txBox="1"/>
            <p:nvPr/>
          </p:nvSpPr>
          <p:spPr>
            <a:xfrm>
              <a:off x="8266545" y="3114737"/>
              <a:ext cx="3149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s-EC" sz="2400" dirty="0"/>
                <a:t> </a:t>
              </a:r>
              <a:r>
                <a:rPr lang="es-EC" sz="2400" dirty="0" smtClean="0"/>
                <a:t>18 Obras de Viabilidad y espacio público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s-EC" sz="2400" dirty="0" smtClean="0"/>
                <a:t> 1 proyecto social</a:t>
              </a:r>
              <a:endParaRPr lang="es-EC" sz="2400" dirty="0"/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510" y="3278908"/>
            <a:ext cx="449391" cy="49318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148" y="5402164"/>
            <a:ext cx="1863852" cy="186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6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1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/>
          <p:cNvGraphicFramePr>
            <a:graphicFrameLocks/>
          </p:cNvGraphicFramePr>
          <p:nvPr>
            <p:extLst/>
          </p:nvPr>
        </p:nvGraphicFramePr>
        <p:xfrm>
          <a:off x="406990" y="1616082"/>
          <a:ext cx="11534774" cy="4905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07324" y="148017"/>
            <a:ext cx="10515600" cy="643553"/>
          </a:xfrm>
        </p:spPr>
        <p:txBody>
          <a:bodyPr/>
          <a:lstStyle/>
          <a:p>
            <a:pPr marL="182880" algn="ctr"/>
            <a:r>
              <a:rPr lang="es-MX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Presupuesto GAD DMQ 2019 – </a:t>
            </a:r>
            <a:r>
              <a:rPr lang="es-MX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</a:t>
            </a:r>
            <a:br>
              <a:rPr lang="es-MX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tipo de ingresos</a:t>
            </a:r>
            <a:r>
              <a:rPr lang="es-MX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(sin incluir Proyecto Metro de Quito)</a:t>
            </a:r>
            <a:endParaRPr lang="es-EC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218027" y="6521457"/>
            <a:ext cx="4473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Fuente: SIPARI</a:t>
            </a:r>
          </a:p>
          <a:p>
            <a:r>
              <a:rPr lang="es-EC" sz="1000" dirty="0" smtClean="0"/>
              <a:t>Elaboración: Unidad de Presupuesto</a:t>
            </a:r>
            <a:endParaRPr lang="es-EC" sz="10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626043" y="2142309"/>
            <a:ext cx="757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667,33</a:t>
            </a:r>
            <a:endParaRPr lang="es-EC" sz="14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7240781" y="2304905"/>
            <a:ext cx="757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612,72</a:t>
            </a:r>
            <a:endParaRPr lang="es-EC" sz="14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10031879" y="3146660"/>
            <a:ext cx="757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456,80</a:t>
            </a:r>
            <a:endParaRPr lang="es-EC" sz="14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414850" y="1636477"/>
            <a:ext cx="757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757,33</a:t>
            </a:r>
            <a:endParaRPr lang="es-EC" sz="1400" b="1" dirty="0"/>
          </a:p>
        </p:txBody>
      </p:sp>
    </p:spTree>
    <p:extLst>
      <p:ext uri="{BB962C8B-B14F-4D97-AF65-F5344CB8AC3E}">
        <p14:creationId xmlns:p14="http://schemas.microsoft.com/office/powerpoint/2010/main" val="4869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16756" b="-179057"/>
          <a:stretch>
            <a:fillRect/>
          </a:stretch>
        </p:blipFill>
        <p:spPr bwMode="auto">
          <a:xfrm>
            <a:off x="350838" y="6419850"/>
            <a:ext cx="100933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86475"/>
            <a:ext cx="124301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Conector curvado 28"/>
          <p:cNvCxnSpPr/>
          <p:nvPr/>
        </p:nvCxnSpPr>
        <p:spPr>
          <a:xfrm flipV="1">
            <a:off x="4016375" y="1441450"/>
            <a:ext cx="3589338" cy="1158875"/>
          </a:xfrm>
          <a:prstGeom prst="curvedConnector3">
            <a:avLst>
              <a:gd name="adj1" fmla="val 1089"/>
            </a:avLst>
          </a:prstGeom>
          <a:ln w="63500">
            <a:solidFill>
              <a:srgbClr val="00B0F0">
                <a:alpha val="79000"/>
              </a:srgb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6683013" y="416711"/>
            <a:ext cx="4508500" cy="461962"/>
          </a:xfrm>
          <a:prstGeom prst="rect">
            <a:avLst/>
          </a:prstGeom>
          <a:noFill/>
          <a:ln>
            <a:solidFill>
              <a:srgbClr val="660033"/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u="sng" dirty="0">
                <a:solidFill>
                  <a:srgbClr val="F1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ANTEPROYECTO PROFORMA </a:t>
            </a:r>
            <a:r>
              <a:rPr lang="es-ES" sz="2400" b="1" u="sng" dirty="0" smtClean="0">
                <a:solidFill>
                  <a:srgbClr val="F1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2021</a:t>
            </a:r>
            <a:endParaRPr lang="es-EC" sz="2400" b="1" u="sng" dirty="0">
              <a:solidFill>
                <a:srgbClr val="F11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660524" y="1102896"/>
            <a:ext cx="2108200" cy="6771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b="1" dirty="0">
                <a:latin typeface="+mn-lt"/>
              </a:rPr>
              <a:t>INGRESOS </a:t>
            </a:r>
            <a:r>
              <a:rPr lang="es-EC" sz="2000" b="1" dirty="0" smtClean="0">
                <a:latin typeface="+mn-lt"/>
              </a:rPr>
              <a:t>2021</a:t>
            </a:r>
            <a:endParaRPr lang="es-EC" sz="2000" b="1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C" dirty="0" smtClean="0">
                <a:latin typeface="+mn-lt"/>
              </a:rPr>
              <a:t>  $ 642,4 MILLONES</a:t>
            </a:r>
            <a:endParaRPr lang="es-EC" dirty="0">
              <a:latin typeface="+mn-lt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18012" y="2403567"/>
            <a:ext cx="1293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/>
              <a:t>$185,6</a:t>
            </a:r>
          </a:p>
          <a:p>
            <a:pPr algn="ctr"/>
            <a:r>
              <a:rPr lang="es-EC" sz="1600" b="1" dirty="0" smtClean="0"/>
              <a:t>29%</a:t>
            </a:r>
            <a:endParaRPr lang="es-EC" sz="1600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378157" y="5462414"/>
            <a:ext cx="1293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/>
              <a:t>$236,7</a:t>
            </a:r>
          </a:p>
          <a:p>
            <a:pPr algn="ctr"/>
            <a:r>
              <a:rPr lang="es-EC" sz="1600" b="1" dirty="0" smtClean="0"/>
              <a:t>37%</a:t>
            </a:r>
            <a:endParaRPr lang="es-EC" sz="16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884024" y="2394859"/>
            <a:ext cx="1293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/>
              <a:t>$220,1</a:t>
            </a:r>
          </a:p>
          <a:p>
            <a:pPr algn="ctr"/>
            <a:r>
              <a:rPr lang="es-EC" sz="1600" b="1" dirty="0" smtClean="0"/>
              <a:t>34%</a:t>
            </a:r>
            <a:endParaRPr lang="es-EC" sz="16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7445829" y="118872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/>
              <a:t>DETALLE DE INGRESOS 2021</a:t>
            </a:r>
          </a:p>
          <a:p>
            <a:pPr algn="ctr"/>
            <a:r>
              <a:rPr lang="es-EC" sz="1600" dirty="0" smtClean="0"/>
              <a:t>USD. 220,1 MILLONES</a:t>
            </a:r>
            <a:endParaRPr lang="es-EC" sz="1600" dirty="0"/>
          </a:p>
        </p:txBody>
      </p:sp>
      <p:graphicFrame>
        <p:nvGraphicFramePr>
          <p:cNvPr id="17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7397402"/>
              </p:ext>
            </p:extLst>
          </p:nvPr>
        </p:nvGraphicFramePr>
        <p:xfrm>
          <a:off x="761103" y="2044848"/>
          <a:ext cx="5576579" cy="3981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5401" y="2013757"/>
            <a:ext cx="6188782" cy="3798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1187454"/>
              </p:ext>
            </p:extLst>
          </p:nvPr>
        </p:nvGraphicFramePr>
        <p:xfrm>
          <a:off x="-482745" y="2092341"/>
          <a:ext cx="6064149" cy="3298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8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16756" b="-179057"/>
          <a:stretch>
            <a:fillRect/>
          </a:stretch>
        </p:blipFill>
        <p:spPr bwMode="auto">
          <a:xfrm>
            <a:off x="350838" y="6419850"/>
            <a:ext cx="100933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86475"/>
            <a:ext cx="124301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1"/>
          <p:cNvSpPr txBox="1"/>
          <p:nvPr/>
        </p:nvSpPr>
        <p:spPr>
          <a:xfrm>
            <a:off x="6351377" y="245027"/>
            <a:ext cx="4508500" cy="461962"/>
          </a:xfrm>
          <a:prstGeom prst="rect">
            <a:avLst/>
          </a:prstGeom>
          <a:noFill/>
          <a:ln>
            <a:solidFill>
              <a:srgbClr val="660033"/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u="sng" dirty="0">
                <a:solidFill>
                  <a:srgbClr val="F1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ANTEPROYECTO PROFORMA </a:t>
            </a:r>
            <a:r>
              <a:rPr lang="es-ES" sz="2400" b="1" u="sng" dirty="0" smtClean="0">
                <a:solidFill>
                  <a:srgbClr val="F1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2021</a:t>
            </a:r>
            <a:endParaRPr lang="es-EC" sz="2400" b="1" u="sng" dirty="0">
              <a:solidFill>
                <a:srgbClr val="F11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284288" y="1128713"/>
            <a:ext cx="2108200" cy="677108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b="1" dirty="0">
                <a:latin typeface="+mn-lt"/>
              </a:rPr>
              <a:t>GASTOS </a:t>
            </a:r>
            <a:r>
              <a:rPr lang="es-EC" sz="2000" b="1" dirty="0" smtClean="0">
                <a:latin typeface="+mn-lt"/>
              </a:rPr>
              <a:t>2021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C" dirty="0" smtClean="0">
                <a:latin typeface="+mn-lt"/>
              </a:rPr>
              <a:t>$ 642,4 </a:t>
            </a:r>
            <a:r>
              <a:rPr lang="es-EC" dirty="0">
                <a:latin typeface="+mn-lt"/>
              </a:rPr>
              <a:t>MILLONES</a:t>
            </a:r>
          </a:p>
        </p:txBody>
      </p:sp>
      <p:sp>
        <p:nvSpPr>
          <p:cNvPr id="4104" name="CuadroTexto 2"/>
          <p:cNvSpPr txBox="1">
            <a:spLocks noChangeArrowheads="1"/>
          </p:cNvSpPr>
          <p:nvPr/>
        </p:nvSpPr>
        <p:spPr bwMode="auto">
          <a:xfrm>
            <a:off x="2875757" y="5204617"/>
            <a:ext cx="1033462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altLang="es-EC" sz="2200" b="1" dirty="0" smtClean="0"/>
              <a:t>$371,2</a:t>
            </a:r>
            <a:endParaRPr lang="es-EC" altLang="es-EC" sz="2200" b="1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altLang="es-EC" sz="1800" b="1" dirty="0" smtClean="0">
                <a:solidFill>
                  <a:schemeClr val="accent5">
                    <a:lumMod val="50000"/>
                  </a:schemeClr>
                </a:solidFill>
              </a:rPr>
              <a:t>  58%</a:t>
            </a:r>
            <a:endParaRPr lang="es-EC" altLang="es-EC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495111" y="5778698"/>
            <a:ext cx="2452951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42,8  millones </a:t>
            </a:r>
            <a:r>
              <a:rPr lang="es-ES" sz="1400" b="1" dirty="0"/>
              <a:t>-</a:t>
            </a:r>
            <a:r>
              <a:rPr lang="es-ES" sz="1400" b="1" dirty="0" smtClean="0"/>
              <a:t> pago de deuda</a:t>
            </a:r>
            <a:endParaRPr lang="es-ES" sz="1400" b="1" dirty="0"/>
          </a:p>
        </p:txBody>
      </p:sp>
      <p:cxnSp>
        <p:nvCxnSpPr>
          <p:cNvPr id="19" name="Conector curvado 18"/>
          <p:cNvCxnSpPr/>
          <p:nvPr/>
        </p:nvCxnSpPr>
        <p:spPr>
          <a:xfrm rot="16200000" flipH="1">
            <a:off x="5471027" y="5275530"/>
            <a:ext cx="459880" cy="322"/>
          </a:xfrm>
          <a:prstGeom prst="curvedConnector3">
            <a:avLst>
              <a:gd name="adj1" fmla="val 50000"/>
            </a:avLst>
          </a:prstGeom>
          <a:ln w="63500" cap="sq">
            <a:solidFill>
              <a:srgbClr val="FF0000"/>
            </a:solidFill>
            <a:round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990778" y="2209856"/>
            <a:ext cx="58702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C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42%</a:t>
            </a:r>
            <a:endParaRPr lang="es-EC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5876" y="986526"/>
            <a:ext cx="6800642" cy="464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Conector curvado 16"/>
          <p:cNvCxnSpPr/>
          <p:nvPr/>
        </p:nvCxnSpPr>
        <p:spPr>
          <a:xfrm flipV="1">
            <a:off x="3765479" y="1149531"/>
            <a:ext cx="3314590" cy="1298492"/>
          </a:xfrm>
          <a:prstGeom prst="curvedConnector3">
            <a:avLst>
              <a:gd name="adj1" fmla="val 1525"/>
            </a:avLst>
          </a:prstGeom>
          <a:ln w="63500" cap="sq">
            <a:solidFill>
              <a:srgbClr val="00B0F0"/>
            </a:solidFill>
            <a:round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ilindro 17"/>
          <p:cNvSpPr/>
          <p:nvPr/>
        </p:nvSpPr>
        <p:spPr>
          <a:xfrm>
            <a:off x="5710158" y="2516603"/>
            <a:ext cx="180448" cy="1548000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C" sz="1100"/>
          </a:p>
        </p:txBody>
      </p:sp>
      <p:sp>
        <p:nvSpPr>
          <p:cNvPr id="6" name="Flecha abajo 5"/>
          <p:cNvSpPr/>
          <p:nvPr/>
        </p:nvSpPr>
        <p:spPr>
          <a:xfrm>
            <a:off x="5631363" y="5035119"/>
            <a:ext cx="180449" cy="5848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8" name="CuadroTexto 1"/>
          <p:cNvSpPr txBox="1"/>
          <p:nvPr/>
        </p:nvSpPr>
        <p:spPr>
          <a:xfrm>
            <a:off x="408150" y="597359"/>
            <a:ext cx="11182836" cy="461665"/>
          </a:xfrm>
          <a:prstGeom prst="rect">
            <a:avLst/>
          </a:prstGeom>
          <a:noFill/>
          <a:ln>
            <a:solidFill>
              <a:srgbClr val="660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u="sng" dirty="0" smtClean="0">
                <a:solidFill>
                  <a:srgbClr val="F1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PRESUPUESTO DE INVERSIÓN 2020 – 2021 </a:t>
            </a:r>
            <a:endParaRPr lang="es-EC" sz="2400" b="1" u="sng" dirty="0">
              <a:solidFill>
                <a:srgbClr val="F11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391695" y="1244430"/>
            <a:ext cx="3026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/>
              <a:t>Cifras Expresadas en dólares </a:t>
            </a:r>
            <a:endParaRPr lang="es-ES" i="1" dirty="0"/>
          </a:p>
        </p:txBody>
      </p:sp>
      <p:sp>
        <p:nvSpPr>
          <p:cNvPr id="11" name="TextBox 23">
            <a:extLst>
              <a:ext uri="{FF2B5EF4-FFF2-40B4-BE49-F238E27FC236}">
                <a16:creationId xmlns="" xmlns:a16="http://schemas.microsoft.com/office/drawing/2014/main" id="{9184CC13-17DF-4CBA-9ADC-377AD3C2EFF8}"/>
              </a:ext>
            </a:extLst>
          </p:cNvPr>
          <p:cNvSpPr txBox="1"/>
          <p:nvPr/>
        </p:nvSpPr>
        <p:spPr>
          <a:xfrm>
            <a:off x="6632410" y="6518937"/>
            <a:ext cx="407372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CH" kern="0" dirty="0" err="1" smtClean="0">
                <a:solidFill>
                  <a:srgbClr val="0070C0"/>
                </a:solidFill>
                <a:latin typeface="Open Sans"/>
                <a:cs typeface="Arial" pitchFamily="34" charset="0"/>
              </a:rPr>
              <a:t>Secretaría</a:t>
            </a:r>
            <a:r>
              <a:rPr lang="fr-CH" kern="0" dirty="0" smtClean="0">
                <a:solidFill>
                  <a:srgbClr val="0070C0"/>
                </a:solidFill>
                <a:latin typeface="Open Sans"/>
                <a:cs typeface="Arial" pitchFamily="34" charset="0"/>
              </a:rPr>
              <a:t> </a:t>
            </a:r>
            <a:r>
              <a:rPr lang="fr-CH" kern="0" dirty="0">
                <a:solidFill>
                  <a:srgbClr val="0070C0"/>
                </a:solidFill>
                <a:latin typeface="Open Sans"/>
                <a:cs typeface="Arial" pitchFamily="34" charset="0"/>
              </a:rPr>
              <a:t>General de </a:t>
            </a:r>
            <a:r>
              <a:rPr lang="fr-CH" kern="0" dirty="0" err="1" smtClean="0">
                <a:solidFill>
                  <a:srgbClr val="0070C0"/>
                </a:solidFill>
                <a:latin typeface="Open Sans"/>
                <a:cs typeface="Arial" pitchFamily="34" charset="0"/>
              </a:rPr>
              <a:t>Planificación</a:t>
            </a:r>
            <a:endParaRPr lang="fr-CH" kern="0" dirty="0">
              <a:solidFill>
                <a:srgbClr val="0070C0"/>
              </a:solidFill>
              <a:latin typeface="Open Sans"/>
              <a:cs typeface="Arial" pitchFamily="34" charset="0"/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/>
        </p:nvGraphicFramePr>
        <p:xfrm>
          <a:off x="1766148" y="1735105"/>
          <a:ext cx="8677264" cy="4303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5" name="Conector recto de flecha 14"/>
          <p:cNvCxnSpPr/>
          <p:nvPr/>
        </p:nvCxnSpPr>
        <p:spPr>
          <a:xfrm>
            <a:off x="6386513" y="1971675"/>
            <a:ext cx="2871787" cy="14430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8731963" y="2157018"/>
            <a:ext cx="1221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</a:rPr>
              <a:t>Reducción </a:t>
            </a:r>
          </a:p>
          <a:p>
            <a:r>
              <a:rPr lang="es-EC" b="1" dirty="0">
                <a:solidFill>
                  <a:srgbClr val="FF0000"/>
                </a:solidFill>
              </a:rPr>
              <a:t> </a:t>
            </a:r>
            <a:r>
              <a:rPr lang="es-EC" b="1" dirty="0" smtClean="0">
                <a:solidFill>
                  <a:srgbClr val="FF0000"/>
                </a:solidFill>
              </a:rPr>
              <a:t>      61%</a:t>
            </a:r>
            <a:endParaRPr lang="es-EC" b="1" dirty="0">
              <a:solidFill>
                <a:srgbClr val="FF00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08150" y="5975116"/>
            <a:ext cx="3783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*Sin Proyecto Metro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719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16756" b="-179057"/>
          <a:stretch>
            <a:fillRect/>
          </a:stretch>
        </p:blipFill>
        <p:spPr bwMode="auto">
          <a:xfrm>
            <a:off x="350838" y="6419850"/>
            <a:ext cx="100933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86475"/>
            <a:ext cx="124301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1"/>
          <p:cNvSpPr txBox="1"/>
          <p:nvPr/>
        </p:nvSpPr>
        <p:spPr>
          <a:xfrm>
            <a:off x="7546975" y="140660"/>
            <a:ext cx="4421916" cy="461665"/>
          </a:xfrm>
          <a:prstGeom prst="rect">
            <a:avLst/>
          </a:prstGeom>
          <a:noFill/>
          <a:ln>
            <a:solidFill>
              <a:srgbClr val="660033"/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300" b="1" u="sng" dirty="0">
                <a:solidFill>
                  <a:srgbClr val="F1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ANTEPROYECTO</a:t>
            </a:r>
            <a:r>
              <a:rPr lang="es-ES" sz="2400" b="1" u="sng" dirty="0">
                <a:solidFill>
                  <a:srgbClr val="F1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PROFORMA </a:t>
            </a:r>
            <a:r>
              <a:rPr lang="es-ES" sz="2400" b="1" u="sng" dirty="0" smtClean="0">
                <a:solidFill>
                  <a:srgbClr val="F1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2021</a:t>
            </a:r>
            <a:endParaRPr lang="es-EC" sz="2400" b="1" u="sng" dirty="0">
              <a:solidFill>
                <a:srgbClr val="F11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CuadroTexto 1"/>
          <p:cNvSpPr txBox="1"/>
          <p:nvPr/>
        </p:nvSpPr>
        <p:spPr>
          <a:xfrm>
            <a:off x="3695180" y="895516"/>
            <a:ext cx="4722813" cy="6731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900" b="1" dirty="0" smtClean="0"/>
              <a:t>PRIORIDADES DE INVERSIÓN 2021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800" dirty="0" smtClean="0"/>
              <a:t>USD $ 371,2 MILLONES</a:t>
            </a:r>
            <a:endParaRPr lang="es-EC" sz="1800" dirty="0"/>
          </a:p>
        </p:txBody>
      </p:sp>
      <p:sp>
        <p:nvSpPr>
          <p:cNvPr id="5126" name="CuadroTexto 1"/>
          <p:cNvSpPr txBox="1">
            <a:spLocks noChangeArrowheads="1"/>
          </p:cNvSpPr>
          <p:nvPr/>
        </p:nvSpPr>
        <p:spPr bwMode="auto">
          <a:xfrm>
            <a:off x="1904206" y="1692442"/>
            <a:ext cx="8908574" cy="36933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altLang="es-EC" sz="1800" b="1" dirty="0"/>
              <a:t>  METRO DE QUITO                                                                                                            </a:t>
            </a:r>
            <a:r>
              <a:rPr lang="es-EC" altLang="es-EC" sz="1800" b="1" dirty="0" smtClean="0"/>
              <a:t>         </a:t>
            </a:r>
            <a:r>
              <a:rPr lang="es-EC" altLang="es-EC" sz="1800" b="1" dirty="0"/>
              <a:t>$ </a:t>
            </a:r>
            <a:r>
              <a:rPr lang="es-EC" altLang="es-EC" sz="1800" b="1" dirty="0" smtClean="0"/>
              <a:t>185,6</a:t>
            </a:r>
            <a:endParaRPr lang="es-EC" altLang="es-EC" sz="18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3431" y="2185600"/>
            <a:ext cx="8110124" cy="4253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/>
          <p:cNvSpPr txBox="1">
            <a:spLocks noGrp="1"/>
          </p:cNvSpPr>
          <p:nvPr>
            <p:ph type="title"/>
          </p:nvPr>
        </p:nvSpPr>
        <p:spPr>
          <a:xfrm>
            <a:off x="7858697" y="86958"/>
            <a:ext cx="4293240" cy="424732"/>
          </a:xfrm>
          <a:prstGeom prst="rect">
            <a:avLst/>
          </a:prstGeom>
          <a:noFill/>
          <a:ln>
            <a:solidFill>
              <a:srgbClr val="660033"/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300" b="1" u="sng" dirty="0">
                <a:solidFill>
                  <a:srgbClr val="F1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ANTEPROYECTO PROFORMA </a:t>
            </a:r>
            <a:r>
              <a:rPr lang="es-ES" sz="2300" b="1" u="sng" dirty="0" smtClean="0">
                <a:solidFill>
                  <a:srgbClr val="F1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2021</a:t>
            </a:r>
            <a:endParaRPr lang="es-EC" sz="2300" b="1" u="sng" dirty="0">
              <a:solidFill>
                <a:srgbClr val="F11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CuadroTexto 1"/>
          <p:cNvSpPr txBox="1"/>
          <p:nvPr/>
        </p:nvSpPr>
        <p:spPr>
          <a:xfrm>
            <a:off x="3736490" y="1009019"/>
            <a:ext cx="4722813" cy="6731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900" b="1" dirty="0" smtClean="0"/>
              <a:t>PRIORIDADES DE INVERSIÓN 2021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800" dirty="0" smtClean="0"/>
              <a:t>USD $ 371,2 MILLONES</a:t>
            </a:r>
            <a:endParaRPr lang="es-EC" sz="1800" dirty="0"/>
          </a:p>
        </p:txBody>
      </p:sp>
      <p:pic>
        <p:nvPicPr>
          <p:cNvPr id="9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16756" b="-179057"/>
          <a:stretch>
            <a:fillRect/>
          </a:stretch>
        </p:blipFill>
        <p:spPr bwMode="auto">
          <a:xfrm>
            <a:off x="350838" y="6419850"/>
            <a:ext cx="100933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86475"/>
            <a:ext cx="124301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608" y="1916011"/>
            <a:ext cx="8380555" cy="400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6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284515" y="2584458"/>
            <a:ext cx="97835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70C0"/>
                </a:solidFill>
              </a:rPr>
              <a:t>PRESUPUESTOS PARTICIPATIVOS </a:t>
            </a:r>
          </a:p>
          <a:p>
            <a:pPr algn="ctr"/>
            <a:r>
              <a:rPr lang="es-ES_tradnl" sz="4000" b="1" dirty="0" smtClean="0">
                <a:solidFill>
                  <a:srgbClr val="0070C0"/>
                </a:solidFill>
              </a:rPr>
              <a:t>PRIORIZACIÓN 2020 - EJECUCIÓN 2021</a:t>
            </a:r>
          </a:p>
        </p:txBody>
      </p:sp>
    </p:spTree>
    <p:extLst>
      <p:ext uri="{BB962C8B-B14F-4D97-AF65-F5344CB8AC3E}">
        <p14:creationId xmlns:p14="http://schemas.microsoft.com/office/powerpoint/2010/main" val="76137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1719</TotalTime>
  <Words>518</Words>
  <Application>Microsoft Office PowerPoint</Application>
  <PresentationFormat>Panorámica</PresentationFormat>
  <Paragraphs>150</Paragraphs>
  <Slides>21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9" baseType="lpstr">
      <vt:lpstr>맑은 고딕</vt:lpstr>
      <vt:lpstr>Arial</vt:lpstr>
      <vt:lpstr>Calibri</vt:lpstr>
      <vt:lpstr>Calibri Light</vt:lpstr>
      <vt:lpstr>Open Sans</vt:lpstr>
      <vt:lpstr>Times New Roman</vt:lpstr>
      <vt:lpstr>Wingdings</vt:lpstr>
      <vt:lpstr>Tema de Office</vt:lpstr>
      <vt:lpstr>Presentación de PowerPoint</vt:lpstr>
      <vt:lpstr>Presupuesto GAD DMQ 2019 – 2021 (sin incluir Proyecto Metro de Quito)</vt:lpstr>
      <vt:lpstr>Presupuesto GAD DMQ 2019 – 2021 por tipo de ingresos (sin incluir Proyecto Metro de Quito)</vt:lpstr>
      <vt:lpstr>Presentación de PowerPoint</vt:lpstr>
      <vt:lpstr>Presentación de PowerPoint</vt:lpstr>
      <vt:lpstr>Presentación de PowerPoint</vt:lpstr>
      <vt:lpstr>Presentación de PowerPoint</vt:lpstr>
      <vt:lpstr>ANTEPROYECTO PROFORMA 2021</vt:lpstr>
      <vt:lpstr>Presentación de PowerPoint</vt:lpstr>
      <vt:lpstr>ASIGNACIÓN DE PRESUPUESTOS PARTICIPATIVOS</vt:lpstr>
      <vt:lpstr>CRITERIOS DE ASIGNACIÓN PRESUPUESTOS PARTICIPATIVOS</vt:lpstr>
      <vt:lpstr>Presentación de PowerPoint</vt:lpstr>
      <vt:lpstr>ADMINISTRACIÓN ZONAL LA DELICIA </vt:lpstr>
      <vt:lpstr>ADMINISTRACIÓN ZONAL EUGENIO ESPEJO</vt:lpstr>
      <vt:lpstr>ADMINISTRACIÓN ZONAL CALDERÓN</vt:lpstr>
      <vt:lpstr>ADMINISTRACIÓN ZONAL ELOY ALFARO</vt:lpstr>
      <vt:lpstr>ADMINISTRACIÓN ZONAL MANUELA SÁENZ</vt:lpstr>
      <vt:lpstr>ADMINISTRACIÓN ZONAL QUITUMBE</vt:lpstr>
      <vt:lpstr>ADMINISTRACIÓN ZONAL TUMBACO</vt:lpstr>
      <vt:lpstr>ADMINISTRACIÓN ZONAL VALLE DE LOS CHILLOS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Marco Antonio Noguera Rengifo</dc:creator>
  <cp:lastModifiedBy>Sergio Yamni Tamayo Piedra</cp:lastModifiedBy>
  <cp:revision>189</cp:revision>
  <cp:lastPrinted>2019-10-17T16:57:10Z</cp:lastPrinted>
  <dcterms:created xsi:type="dcterms:W3CDTF">2019-08-21T20:05:59Z</dcterms:created>
  <dcterms:modified xsi:type="dcterms:W3CDTF">2020-10-28T15:07:21Z</dcterms:modified>
</cp:coreProperties>
</file>